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74" r:id="rId2"/>
    <p:sldId id="972" r:id="rId3"/>
    <p:sldId id="1010" r:id="rId4"/>
    <p:sldId id="975" r:id="rId5"/>
    <p:sldId id="402" r:id="rId6"/>
    <p:sldId id="1011" r:id="rId7"/>
    <p:sldId id="1012" r:id="rId8"/>
    <p:sldId id="403" r:id="rId9"/>
    <p:sldId id="1013" r:id="rId10"/>
    <p:sldId id="453" r:id="rId11"/>
    <p:sldId id="404" r:id="rId12"/>
    <p:sldId id="406" r:id="rId13"/>
    <p:sldId id="407" r:id="rId14"/>
    <p:sldId id="405" r:id="rId15"/>
    <p:sldId id="1014" r:id="rId16"/>
    <p:sldId id="1015" r:id="rId17"/>
    <p:sldId id="1016" r:id="rId18"/>
    <p:sldId id="1017" r:id="rId19"/>
    <p:sldId id="1018" r:id="rId20"/>
    <p:sldId id="411" r:id="rId21"/>
    <p:sldId id="498" r:id="rId22"/>
    <p:sldId id="412" r:id="rId23"/>
    <p:sldId id="413" r:id="rId24"/>
    <p:sldId id="414" r:id="rId25"/>
    <p:sldId id="1019" r:id="rId26"/>
    <p:sldId id="1020" r:id="rId27"/>
    <p:sldId id="416" r:id="rId28"/>
    <p:sldId id="1021" r:id="rId29"/>
    <p:sldId id="501" r:id="rId30"/>
    <p:sldId id="1022" r:id="rId31"/>
    <p:sldId id="452" r:id="rId32"/>
    <p:sldId id="419" r:id="rId33"/>
    <p:sldId id="420" r:id="rId34"/>
    <p:sldId id="421" r:id="rId35"/>
    <p:sldId id="1023" r:id="rId36"/>
    <p:sldId id="423" r:id="rId37"/>
    <p:sldId id="424" r:id="rId38"/>
    <p:sldId id="425" r:id="rId39"/>
    <p:sldId id="426" r:id="rId40"/>
    <p:sldId id="1024" r:id="rId41"/>
    <p:sldId id="1025" r:id="rId42"/>
    <p:sldId id="428" r:id="rId43"/>
    <p:sldId id="502" r:id="rId44"/>
    <p:sldId id="1026" r:id="rId45"/>
    <p:sldId id="1027" r:id="rId46"/>
    <p:sldId id="1029" r:id="rId47"/>
    <p:sldId id="1030" r:id="rId48"/>
    <p:sldId id="1028" r:id="rId49"/>
    <p:sldId id="1032" r:id="rId50"/>
    <p:sldId id="1031" r:id="rId51"/>
    <p:sldId id="1035" r:id="rId52"/>
    <p:sldId id="1036" r:id="rId53"/>
    <p:sldId id="1045" r:id="rId54"/>
    <p:sldId id="1046" r:id="rId55"/>
    <p:sldId id="1038" r:id="rId56"/>
    <p:sldId id="1041" r:id="rId57"/>
    <p:sldId id="1042" r:id="rId58"/>
    <p:sldId id="1043" r:id="rId59"/>
    <p:sldId id="1033" r:id="rId60"/>
    <p:sldId id="1034" r:id="rId61"/>
    <p:sldId id="1037" r:id="rId62"/>
    <p:sldId id="1039" r:id="rId63"/>
    <p:sldId id="1040" r:id="rId64"/>
    <p:sldId id="1047" r:id="rId65"/>
    <p:sldId id="449" r:id="rId66"/>
    <p:sldId id="1048" r:id="rId67"/>
    <p:sldId id="1008" r:id="rId68"/>
    <p:sldId id="1009" r:id="rId69"/>
    <p:sldId id="1049" r:id="rId70"/>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8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9/30/2022</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9/30/2022</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DE3E7-7EA7-489D-9B9D-B612C787C496}" type="slidenum">
              <a:rPr lang="en-US" smtClean="0"/>
              <a:t>29</a:t>
            </a:fld>
            <a:endParaRPr lang="en-US" dirty="0"/>
          </a:p>
        </p:txBody>
      </p:sp>
    </p:spTree>
    <p:extLst>
      <p:ext uri="{BB962C8B-B14F-4D97-AF65-F5344CB8AC3E}">
        <p14:creationId xmlns:p14="http://schemas.microsoft.com/office/powerpoint/2010/main" val="129053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9/30/2022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9/30/2022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9/30/2022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9/30/2022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9/30/2022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9/30/2022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what-is-lazy-evaluation-in-python-9efb1d3bfed0"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lpython.com/python-with-statement"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7.emf"/></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Learn about </a:t>
            </a:r>
            <a:r>
              <a:rPr lang="en-US" sz="3200" b="1" dirty="0">
                <a:solidFill>
                  <a:srgbClr val="0070C0"/>
                </a:solidFill>
                <a:latin typeface="+mn-lt"/>
              </a:rPr>
              <a:t>UTF-8</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5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11</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A </a:t>
            </a:r>
            <a:r>
              <a:rPr lang="en-US" sz="2000" dirty="0">
                <a:solidFill>
                  <a:srgbClr val="0000FF"/>
                </a:solidFill>
                <a:latin typeface="Consolas" panose="020B0609020204030204" pitchFamily="49" charset="0"/>
                <a:cs typeface="Consolas" panose="020B0609020204030204" pitchFamily="49" charset="0"/>
              </a:rPr>
              <a:t>byte</a:t>
            </a:r>
            <a:r>
              <a:rPr lang="en-US" sz="2000" dirty="0">
                <a:solidFill>
                  <a:srgbClr val="0070C0"/>
                </a:solidFill>
              </a:rPr>
              <a:t> </a:t>
            </a:r>
            <a:r>
              <a:rPr lang="en-US" sz="2000" dirty="0"/>
              <a:t>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access any individual character within the file</a:t>
            </a:r>
          </a:p>
          <a:p>
            <a:pPr lvl="1">
              <a:spcBef>
                <a:spcPts val="0"/>
              </a:spcBef>
              <a:spcAft>
                <a:spcPts val="1200"/>
              </a:spcAft>
            </a:pPr>
            <a:r>
              <a:rPr lang="en-US" sz="2000" dirty="0"/>
              <a:t>Use the normal </a:t>
            </a:r>
            <a:r>
              <a:rPr lang="en-US" sz="2000" b="1" dirty="0"/>
              <a:t>[] operator</a:t>
            </a:r>
            <a:r>
              <a:rPr lang="en-US" sz="2000" dirty="0"/>
              <a:t> on this vector of </a:t>
            </a:r>
            <a:r>
              <a:rPr lang="en-US" sz="2000" b="1" dirty="0">
                <a:solidFill>
                  <a:srgbClr val="0070C0"/>
                </a:solidFill>
              </a:rPr>
              <a:t>"fileBytes"</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endParaRPr lang="en-US" sz="16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5" name="Picture 4">
            <a:extLst>
              <a:ext uri="{FF2B5EF4-FFF2-40B4-BE49-F238E27FC236}">
                <a16:creationId xmlns:a16="http://schemas.microsoft.com/office/drawing/2014/main" id="{6BCF8247-4C60-C04F-E784-79FDF4D506D9}"/>
              </a:ext>
            </a:extLst>
          </p:cNvPr>
          <p:cNvPicPr>
            <a:picLocks noChangeAspect="1"/>
          </p:cNvPicPr>
          <p:nvPr/>
        </p:nvPicPr>
        <p:blipFill>
          <a:blip r:embed="rId2"/>
          <a:stretch>
            <a:fillRect/>
          </a:stretch>
        </p:blipFill>
        <p:spPr>
          <a:xfrm>
            <a:off x="360388" y="1523519"/>
            <a:ext cx="4339028" cy="1449103"/>
          </a:xfrm>
          <a:prstGeom prst="rect">
            <a:avLst/>
          </a:prstGeom>
        </p:spPr>
      </p:pic>
      <p:pic>
        <p:nvPicPr>
          <p:cNvPr id="11" name="Picture 10">
            <a:extLst>
              <a:ext uri="{FF2B5EF4-FFF2-40B4-BE49-F238E27FC236}">
                <a16:creationId xmlns:a16="http://schemas.microsoft.com/office/drawing/2014/main" id="{F0494A11-D477-2B7A-1ABC-7D9094C5C87B}"/>
              </a:ext>
            </a:extLst>
          </p:cNvPr>
          <p:cNvPicPr>
            <a:picLocks noChangeAspect="1"/>
          </p:cNvPicPr>
          <p:nvPr/>
        </p:nvPicPr>
        <p:blipFill>
          <a:blip r:embed="rId3"/>
          <a:stretch>
            <a:fillRect/>
          </a:stretch>
        </p:blipFill>
        <p:spPr>
          <a:xfrm>
            <a:off x="2918832" y="2630036"/>
            <a:ext cx="4984569" cy="3786275"/>
          </a:xfrm>
          <a:prstGeom prst="rect">
            <a:avLst/>
          </a:prstGeom>
          <a:ln w="19050">
            <a:solidFill>
              <a:schemeClr val="bg1"/>
            </a:solidFill>
          </a:ln>
        </p:spPr>
      </p:pic>
      <p:grpSp>
        <p:nvGrpSpPr>
          <p:cNvPr id="21" name="Group 20">
            <a:extLst>
              <a:ext uri="{FF2B5EF4-FFF2-40B4-BE49-F238E27FC236}">
                <a16:creationId xmlns:a16="http://schemas.microsoft.com/office/drawing/2014/main" id="{52BBEE4C-0EB5-89F3-D085-130FFC2C0622}"/>
              </a:ext>
            </a:extLst>
          </p:cNvPr>
          <p:cNvGrpSpPr/>
          <p:nvPr/>
        </p:nvGrpSpPr>
        <p:grpSpPr>
          <a:xfrm>
            <a:off x="2904383" y="2184599"/>
            <a:ext cx="1076632" cy="369332"/>
            <a:chOff x="4968362" y="2079211"/>
            <a:chExt cx="1076632" cy="369332"/>
          </a:xfrm>
        </p:grpSpPr>
        <p:cxnSp>
          <p:nvCxnSpPr>
            <p:cNvPr id="22" name="Straight Arrow Connector 21">
              <a:extLst>
                <a:ext uri="{FF2B5EF4-FFF2-40B4-BE49-F238E27FC236}">
                  <a16:creationId xmlns:a16="http://schemas.microsoft.com/office/drawing/2014/main" id="{3A468010-80CF-3AA5-FB5A-6EC3960AA45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CBF55A-2877-8319-0D20-23A5E8DBB3A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0FA96DBC-89E8-C068-6AF9-93DF01DA81F6}"/>
              </a:ext>
            </a:extLst>
          </p:cNvPr>
          <p:cNvGrpSpPr/>
          <p:nvPr/>
        </p:nvGrpSpPr>
        <p:grpSpPr>
          <a:xfrm>
            <a:off x="5474447" y="4681030"/>
            <a:ext cx="1076632" cy="369332"/>
            <a:chOff x="4704120" y="2356972"/>
            <a:chExt cx="1076632" cy="369332"/>
          </a:xfrm>
        </p:grpSpPr>
        <p:cxnSp>
          <p:nvCxnSpPr>
            <p:cNvPr id="25" name="Straight Arrow Connector 24">
              <a:extLst>
                <a:ext uri="{FF2B5EF4-FFF2-40B4-BE49-F238E27FC236}">
                  <a16:creationId xmlns:a16="http://schemas.microsoft.com/office/drawing/2014/main" id="{67A7D136-B647-540B-9208-EBA00D619D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A24CB4-5E5A-B0CA-3AE8-ECD3A82CEE8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22F56487-2D6B-436E-BEC0-9FB418560021}"/>
              </a:ext>
            </a:extLst>
          </p:cNvPr>
          <p:cNvGrpSpPr/>
          <p:nvPr/>
        </p:nvGrpSpPr>
        <p:grpSpPr>
          <a:xfrm>
            <a:off x="5000342" y="4903907"/>
            <a:ext cx="1068643" cy="369332"/>
            <a:chOff x="3647644" y="4910075"/>
            <a:chExt cx="1068643" cy="369332"/>
          </a:xfrm>
        </p:grpSpPr>
        <p:sp>
          <p:nvSpPr>
            <p:cNvPr id="28" name="TextBox 27">
              <a:extLst>
                <a:ext uri="{FF2B5EF4-FFF2-40B4-BE49-F238E27FC236}">
                  <a16:creationId xmlns:a16="http://schemas.microsoft.com/office/drawing/2014/main" id="{D2BA3F9E-0083-90B5-3D46-55918B41FFB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9D698719-2059-5447-B109-350F43D9914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3E777C9-8004-8287-895B-FBB531AC4E76}"/>
              </a:ext>
            </a:extLst>
          </p:cNvPr>
          <p:cNvGrpSpPr/>
          <p:nvPr/>
        </p:nvGrpSpPr>
        <p:grpSpPr>
          <a:xfrm>
            <a:off x="5456417" y="5142320"/>
            <a:ext cx="1064340" cy="369332"/>
            <a:chOff x="3647644" y="5421073"/>
            <a:chExt cx="1064340" cy="369332"/>
          </a:xfrm>
        </p:grpSpPr>
        <p:sp>
          <p:nvSpPr>
            <p:cNvPr id="31" name="TextBox 30">
              <a:extLst>
                <a:ext uri="{FF2B5EF4-FFF2-40B4-BE49-F238E27FC236}">
                  <a16:creationId xmlns:a16="http://schemas.microsoft.com/office/drawing/2014/main" id="{FE6721BD-49C2-5008-405E-D1ED3DB9636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2836674D-2BED-AB6E-B3C9-E200FD1451A1}"/>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259BF54-EFB8-5942-1736-554408BC6BD0}"/>
              </a:ext>
            </a:extLst>
          </p:cNvPr>
          <p:cNvGrpSpPr/>
          <p:nvPr/>
        </p:nvGrpSpPr>
        <p:grpSpPr>
          <a:xfrm>
            <a:off x="7160316" y="5367290"/>
            <a:ext cx="1068643" cy="369332"/>
            <a:chOff x="3647644" y="5359159"/>
            <a:chExt cx="1068643" cy="369332"/>
          </a:xfrm>
        </p:grpSpPr>
        <p:sp>
          <p:nvSpPr>
            <p:cNvPr id="34" name="TextBox 33">
              <a:extLst>
                <a:ext uri="{FF2B5EF4-FFF2-40B4-BE49-F238E27FC236}">
                  <a16:creationId xmlns:a16="http://schemas.microsoft.com/office/drawing/2014/main" id="{E241B2B7-64FE-A18C-6115-CE441418D2A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AFB5617-58EA-8361-79B5-AEA6501623A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FE012D3-46EA-A33B-538C-C06AD6D5A4E1}"/>
              </a:ext>
            </a:extLst>
          </p:cNvPr>
          <p:cNvGrpSpPr/>
          <p:nvPr/>
        </p:nvGrpSpPr>
        <p:grpSpPr>
          <a:xfrm>
            <a:off x="5226521" y="6049524"/>
            <a:ext cx="1076632" cy="369332"/>
            <a:chOff x="2157212" y="5356391"/>
            <a:chExt cx="1076632" cy="369332"/>
          </a:xfrm>
        </p:grpSpPr>
        <p:sp>
          <p:nvSpPr>
            <p:cNvPr id="37" name="TextBox 36">
              <a:extLst>
                <a:ext uri="{FF2B5EF4-FFF2-40B4-BE49-F238E27FC236}">
                  <a16:creationId xmlns:a16="http://schemas.microsoft.com/office/drawing/2014/main" id="{B9ABC36D-709A-133F-7A31-AA6E835381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E1AA9230-7A98-0209-4AEB-634D0ED28F7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19173B9-8E69-8430-74F5-3A0DADB300E5}"/>
              </a:ext>
            </a:extLst>
          </p:cNvPr>
          <p:cNvGrpSpPr/>
          <p:nvPr/>
        </p:nvGrpSpPr>
        <p:grpSpPr>
          <a:xfrm>
            <a:off x="4908695" y="2622395"/>
            <a:ext cx="1076632" cy="369332"/>
            <a:chOff x="2157212" y="5356391"/>
            <a:chExt cx="1076632" cy="369332"/>
          </a:xfrm>
        </p:grpSpPr>
        <p:sp>
          <p:nvSpPr>
            <p:cNvPr id="40" name="TextBox 39">
              <a:extLst>
                <a:ext uri="{FF2B5EF4-FFF2-40B4-BE49-F238E27FC236}">
                  <a16:creationId xmlns:a16="http://schemas.microsoft.com/office/drawing/2014/main" id="{A9A49E99-7BE4-8B83-74A4-25699FEB60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C1F40-DB02-2AC1-545A-453F8ED13E2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544FC43-0282-50B5-F748-28BBE5C78D38}"/>
              </a:ext>
            </a:extLst>
          </p:cNvPr>
          <p:cNvGrpSpPr/>
          <p:nvPr/>
        </p:nvGrpSpPr>
        <p:grpSpPr>
          <a:xfrm>
            <a:off x="5832411" y="3072382"/>
            <a:ext cx="1076632" cy="369332"/>
            <a:chOff x="2157212" y="5356391"/>
            <a:chExt cx="1076632" cy="369332"/>
          </a:xfrm>
        </p:grpSpPr>
        <p:sp>
          <p:nvSpPr>
            <p:cNvPr id="43" name="TextBox 42">
              <a:extLst>
                <a:ext uri="{FF2B5EF4-FFF2-40B4-BE49-F238E27FC236}">
                  <a16:creationId xmlns:a16="http://schemas.microsoft.com/office/drawing/2014/main" id="{B2EA2BE8-8069-E1EF-70C8-4C0E9299784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BF0E0FB-FADE-FA9B-867D-C9C5B88BF69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F3FF8E4-BBD8-5F70-2602-58F84A7491C6}"/>
              </a:ext>
            </a:extLst>
          </p:cNvPr>
          <p:cNvGrpSpPr/>
          <p:nvPr/>
        </p:nvGrpSpPr>
        <p:grpSpPr>
          <a:xfrm>
            <a:off x="5944927" y="5806678"/>
            <a:ext cx="1076632" cy="369332"/>
            <a:chOff x="2157212" y="5356391"/>
            <a:chExt cx="1076632" cy="369332"/>
          </a:xfrm>
        </p:grpSpPr>
        <p:sp>
          <p:nvSpPr>
            <p:cNvPr id="46" name="TextBox 45">
              <a:extLst>
                <a:ext uri="{FF2B5EF4-FFF2-40B4-BE49-F238E27FC236}">
                  <a16:creationId xmlns:a16="http://schemas.microsoft.com/office/drawing/2014/main" id="{646D8E05-FB21-4731-13D9-82899C90BA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5271DBC0-4532-F707-E5DC-04717C6F166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2123337-EA85-F17B-B8A6-CC764268FE88}"/>
              </a:ext>
            </a:extLst>
          </p:cNvPr>
          <p:cNvGrpSpPr/>
          <p:nvPr/>
        </p:nvGrpSpPr>
        <p:grpSpPr>
          <a:xfrm>
            <a:off x="5207178" y="3763725"/>
            <a:ext cx="1076632" cy="369332"/>
            <a:chOff x="2157212" y="5356391"/>
            <a:chExt cx="1076632" cy="369332"/>
          </a:xfrm>
        </p:grpSpPr>
        <p:sp>
          <p:nvSpPr>
            <p:cNvPr id="49" name="TextBox 48">
              <a:extLst>
                <a:ext uri="{FF2B5EF4-FFF2-40B4-BE49-F238E27FC236}">
                  <a16:creationId xmlns:a16="http://schemas.microsoft.com/office/drawing/2014/main" id="{D6A4AB6B-4C7A-5030-EC04-6BA870E11D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94F503C9-A9F0-E0D4-FA61-E0B50CCD09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right)">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right)">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righ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right)">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0513" y="299803"/>
            <a:ext cx="2456544" cy="971162"/>
          </a:xfrm>
        </p:spPr>
        <p:txBody>
          <a:bodyPr>
            <a:noAutofit/>
          </a:bodyPr>
          <a:lstStyle/>
          <a:p>
            <a:pPr algn="ctr"/>
            <a:r>
              <a:rPr lang="en-US" sz="3200" b="1" dirty="0">
                <a:solidFill>
                  <a:srgbClr val="0070C0"/>
                </a:solidFill>
                <a:latin typeface="+mn-lt"/>
              </a:rPr>
              <a:t>View</a:t>
            </a:r>
            <a:r>
              <a:rPr lang="en-US" sz="3200" dirty="0">
                <a:latin typeface="+mn-lt"/>
              </a:rPr>
              <a:t> </a:t>
            </a:r>
            <a:r>
              <a:rPr lang="en-US" sz="2400" dirty="0">
                <a:latin typeface="+mn-lt"/>
              </a:rPr>
              <a:t>freq_histogram.py</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pic>
        <p:nvPicPr>
          <p:cNvPr id="6" name="Picture 5">
            <a:extLst>
              <a:ext uri="{FF2B5EF4-FFF2-40B4-BE49-F238E27FC236}">
                <a16:creationId xmlns:a16="http://schemas.microsoft.com/office/drawing/2014/main" id="{A29EFB1F-BB04-1BDC-9CC4-E9D339E45D17}"/>
              </a:ext>
            </a:extLst>
          </p:cNvPr>
          <p:cNvPicPr>
            <a:picLocks noChangeAspect="1"/>
          </p:cNvPicPr>
          <p:nvPr/>
        </p:nvPicPr>
        <p:blipFill>
          <a:blip r:embed="rId2"/>
          <a:stretch>
            <a:fillRect/>
          </a:stretch>
        </p:blipFill>
        <p:spPr>
          <a:xfrm>
            <a:off x="266981" y="421665"/>
            <a:ext cx="5534211" cy="6183679"/>
          </a:xfrm>
          <a:prstGeom prst="rect">
            <a:avLst/>
          </a:prstGeom>
        </p:spPr>
      </p:pic>
      <p:grpSp>
        <p:nvGrpSpPr>
          <p:cNvPr id="51" name="Group 50">
            <a:extLst>
              <a:ext uri="{FF2B5EF4-FFF2-40B4-BE49-F238E27FC236}">
                <a16:creationId xmlns:a16="http://schemas.microsoft.com/office/drawing/2014/main" id="{F9EECDCE-E20A-9721-42E0-E995EBCC0024}"/>
              </a:ext>
            </a:extLst>
          </p:cNvPr>
          <p:cNvGrpSpPr/>
          <p:nvPr/>
        </p:nvGrpSpPr>
        <p:grpSpPr>
          <a:xfrm>
            <a:off x="3751062" y="698823"/>
            <a:ext cx="1076632" cy="369332"/>
            <a:chOff x="4968362" y="2079211"/>
            <a:chExt cx="1076632" cy="369332"/>
          </a:xfrm>
        </p:grpSpPr>
        <p:cxnSp>
          <p:nvCxnSpPr>
            <p:cNvPr id="52" name="Straight Arrow Connector 51">
              <a:extLst>
                <a:ext uri="{FF2B5EF4-FFF2-40B4-BE49-F238E27FC236}">
                  <a16:creationId xmlns:a16="http://schemas.microsoft.com/office/drawing/2014/main" id="{9736295C-4E3A-018B-AADF-3B554EA17A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07F63AD-ED59-B965-9DC3-6D500628E43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4" name="Group 53">
            <a:extLst>
              <a:ext uri="{FF2B5EF4-FFF2-40B4-BE49-F238E27FC236}">
                <a16:creationId xmlns:a16="http://schemas.microsoft.com/office/drawing/2014/main" id="{C39E3411-DAAB-98DE-C4C6-18C4020D5318}"/>
              </a:ext>
            </a:extLst>
          </p:cNvPr>
          <p:cNvGrpSpPr/>
          <p:nvPr/>
        </p:nvGrpSpPr>
        <p:grpSpPr>
          <a:xfrm>
            <a:off x="4016046" y="956059"/>
            <a:ext cx="1076632" cy="369332"/>
            <a:chOff x="4704120" y="2356972"/>
            <a:chExt cx="1076632" cy="369332"/>
          </a:xfrm>
        </p:grpSpPr>
        <p:cxnSp>
          <p:nvCxnSpPr>
            <p:cNvPr id="55" name="Straight Arrow Connector 54">
              <a:extLst>
                <a:ext uri="{FF2B5EF4-FFF2-40B4-BE49-F238E27FC236}">
                  <a16:creationId xmlns:a16="http://schemas.microsoft.com/office/drawing/2014/main" id="{362DFE4A-C470-4847-271B-921A7FE3C1C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A41D111-A412-5497-54AF-C154E7678AE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7" name="Group 56">
            <a:extLst>
              <a:ext uri="{FF2B5EF4-FFF2-40B4-BE49-F238E27FC236}">
                <a16:creationId xmlns:a16="http://schemas.microsoft.com/office/drawing/2014/main" id="{1F659E74-ABC4-8C57-714D-B8D44F9E2187}"/>
              </a:ext>
            </a:extLst>
          </p:cNvPr>
          <p:cNvGrpSpPr/>
          <p:nvPr/>
        </p:nvGrpSpPr>
        <p:grpSpPr>
          <a:xfrm>
            <a:off x="3150972" y="1198121"/>
            <a:ext cx="1068643" cy="369332"/>
            <a:chOff x="3647644" y="4910075"/>
            <a:chExt cx="1068643" cy="369332"/>
          </a:xfrm>
        </p:grpSpPr>
        <p:sp>
          <p:nvSpPr>
            <p:cNvPr id="58" name="TextBox 57">
              <a:extLst>
                <a:ext uri="{FF2B5EF4-FFF2-40B4-BE49-F238E27FC236}">
                  <a16:creationId xmlns:a16="http://schemas.microsoft.com/office/drawing/2014/main" id="{12ECD231-8649-8F0A-3B46-A788F874134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02FF8C36-A75E-D5AB-0B2F-15E64B11648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E6D1E9B8-BB5D-AC18-4946-4DB73B5F6454}"/>
              </a:ext>
            </a:extLst>
          </p:cNvPr>
          <p:cNvGrpSpPr/>
          <p:nvPr/>
        </p:nvGrpSpPr>
        <p:grpSpPr>
          <a:xfrm>
            <a:off x="2019185" y="1461945"/>
            <a:ext cx="1064340" cy="369332"/>
            <a:chOff x="3647644" y="5421073"/>
            <a:chExt cx="1064340" cy="369332"/>
          </a:xfrm>
        </p:grpSpPr>
        <p:sp>
          <p:nvSpPr>
            <p:cNvPr id="61" name="TextBox 60">
              <a:extLst>
                <a:ext uri="{FF2B5EF4-FFF2-40B4-BE49-F238E27FC236}">
                  <a16:creationId xmlns:a16="http://schemas.microsoft.com/office/drawing/2014/main" id="{2F786BAE-0008-286E-2CC2-1AD38D4E61B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A1AB74EF-BE07-FDE7-71D0-0C6FFFF956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657F11E-BB86-E638-FC2A-F88A9ED99721}"/>
              </a:ext>
            </a:extLst>
          </p:cNvPr>
          <p:cNvGrpSpPr/>
          <p:nvPr/>
        </p:nvGrpSpPr>
        <p:grpSpPr>
          <a:xfrm>
            <a:off x="1837644" y="1962324"/>
            <a:ext cx="1068643" cy="369332"/>
            <a:chOff x="3647644" y="5359159"/>
            <a:chExt cx="1068643" cy="369332"/>
          </a:xfrm>
        </p:grpSpPr>
        <p:sp>
          <p:nvSpPr>
            <p:cNvPr id="64" name="TextBox 63">
              <a:extLst>
                <a:ext uri="{FF2B5EF4-FFF2-40B4-BE49-F238E27FC236}">
                  <a16:creationId xmlns:a16="http://schemas.microsoft.com/office/drawing/2014/main" id="{07D2BE33-1B20-125F-0685-81C7149C249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30A4C29E-263E-BF1D-3E2F-AA2CDF6E7E1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6E90E5D-4783-47C5-A711-508B48839335}"/>
              </a:ext>
            </a:extLst>
          </p:cNvPr>
          <p:cNvGrpSpPr/>
          <p:nvPr/>
        </p:nvGrpSpPr>
        <p:grpSpPr>
          <a:xfrm>
            <a:off x="5284891" y="2451439"/>
            <a:ext cx="1076632" cy="369332"/>
            <a:chOff x="2157212" y="5356391"/>
            <a:chExt cx="1076632" cy="369332"/>
          </a:xfrm>
        </p:grpSpPr>
        <p:sp>
          <p:nvSpPr>
            <p:cNvPr id="67" name="TextBox 66">
              <a:extLst>
                <a:ext uri="{FF2B5EF4-FFF2-40B4-BE49-F238E27FC236}">
                  <a16:creationId xmlns:a16="http://schemas.microsoft.com/office/drawing/2014/main" id="{83BB8B51-0A73-100A-F2AF-2778BFD924A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3496FC21-4ABF-4881-6D28-666067C53A5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DE3597D-FA45-169B-DC4B-C45041FD85C6}"/>
              </a:ext>
            </a:extLst>
          </p:cNvPr>
          <p:cNvGrpSpPr/>
          <p:nvPr/>
        </p:nvGrpSpPr>
        <p:grpSpPr>
          <a:xfrm>
            <a:off x="3684452" y="2694386"/>
            <a:ext cx="1076632" cy="369332"/>
            <a:chOff x="2157212" y="5356391"/>
            <a:chExt cx="1076632" cy="369332"/>
          </a:xfrm>
        </p:grpSpPr>
        <p:sp>
          <p:nvSpPr>
            <p:cNvPr id="70" name="TextBox 69">
              <a:extLst>
                <a:ext uri="{FF2B5EF4-FFF2-40B4-BE49-F238E27FC236}">
                  <a16:creationId xmlns:a16="http://schemas.microsoft.com/office/drawing/2014/main" id="{5C8C376C-E089-6148-F689-EFCCAB12E97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1" name="Straight Arrow Connector 70">
              <a:extLst>
                <a:ext uri="{FF2B5EF4-FFF2-40B4-BE49-F238E27FC236}">
                  <a16:creationId xmlns:a16="http://schemas.microsoft.com/office/drawing/2014/main" id="{2C04E2AF-5627-90A7-BB30-A68E7BF788B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80F609A-4BD6-0518-DD36-44B0B1CECBED}"/>
              </a:ext>
            </a:extLst>
          </p:cNvPr>
          <p:cNvGrpSpPr/>
          <p:nvPr/>
        </p:nvGrpSpPr>
        <p:grpSpPr>
          <a:xfrm>
            <a:off x="4080645" y="2959289"/>
            <a:ext cx="1076632" cy="369332"/>
            <a:chOff x="2157212" y="5356391"/>
            <a:chExt cx="1076632" cy="369332"/>
          </a:xfrm>
        </p:grpSpPr>
        <p:sp>
          <p:nvSpPr>
            <p:cNvPr id="73" name="TextBox 72">
              <a:extLst>
                <a:ext uri="{FF2B5EF4-FFF2-40B4-BE49-F238E27FC236}">
                  <a16:creationId xmlns:a16="http://schemas.microsoft.com/office/drawing/2014/main" id="{AFD78D73-EF46-27EC-99A7-6247BFFB38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4" name="Straight Arrow Connector 73">
              <a:extLst>
                <a:ext uri="{FF2B5EF4-FFF2-40B4-BE49-F238E27FC236}">
                  <a16:creationId xmlns:a16="http://schemas.microsoft.com/office/drawing/2014/main" id="{CA24855D-CDE5-1748-A67E-177B14805EB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1BAF0F-E034-9A33-1D39-EEA97FCD964D}"/>
              </a:ext>
            </a:extLst>
          </p:cNvPr>
          <p:cNvGrpSpPr/>
          <p:nvPr/>
        </p:nvGrpSpPr>
        <p:grpSpPr>
          <a:xfrm>
            <a:off x="3511220" y="2196147"/>
            <a:ext cx="1076632" cy="369332"/>
            <a:chOff x="2157212" y="5356391"/>
            <a:chExt cx="1076632" cy="369332"/>
          </a:xfrm>
        </p:grpSpPr>
        <p:sp>
          <p:nvSpPr>
            <p:cNvPr id="76" name="TextBox 75">
              <a:extLst>
                <a:ext uri="{FF2B5EF4-FFF2-40B4-BE49-F238E27FC236}">
                  <a16:creationId xmlns:a16="http://schemas.microsoft.com/office/drawing/2014/main" id="{BA4D5056-A1E2-53A5-7A6C-5B382075D7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2C415571-560E-30C1-3125-EAA256375DD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986C499-43B2-74AF-235A-01DC08BDD555}"/>
              </a:ext>
            </a:extLst>
          </p:cNvPr>
          <p:cNvGrpSpPr/>
          <p:nvPr/>
        </p:nvGrpSpPr>
        <p:grpSpPr>
          <a:xfrm>
            <a:off x="3415958" y="3195686"/>
            <a:ext cx="1076632" cy="369332"/>
            <a:chOff x="2157212" y="5356391"/>
            <a:chExt cx="1076632" cy="369332"/>
          </a:xfrm>
        </p:grpSpPr>
        <p:sp>
          <p:nvSpPr>
            <p:cNvPr id="79" name="TextBox 78">
              <a:extLst>
                <a:ext uri="{FF2B5EF4-FFF2-40B4-BE49-F238E27FC236}">
                  <a16:creationId xmlns:a16="http://schemas.microsoft.com/office/drawing/2014/main" id="{E79C45E2-5E17-651E-240B-60268D82CC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6B3A46C5-E6FB-4E4F-AB97-31A9594D006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D1548EAD-947C-582A-D51E-BFEAAA51E5B5}"/>
              </a:ext>
            </a:extLst>
          </p:cNvPr>
          <p:cNvSpPr/>
          <p:nvPr/>
        </p:nvSpPr>
        <p:spPr>
          <a:xfrm>
            <a:off x="3034086" y="764805"/>
            <a:ext cx="5185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2826F69-9121-98F6-85A5-8B770991FA35}"/>
              </a:ext>
            </a:extLst>
          </p:cNvPr>
          <p:cNvSpPr/>
          <p:nvPr/>
        </p:nvSpPr>
        <p:spPr>
          <a:xfrm>
            <a:off x="1735997" y="1012585"/>
            <a:ext cx="97636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3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arn(inVertical)">
                                      <p:cBhvr>
                                        <p:cTn id="11" dur="500"/>
                                        <p:tgtEl>
                                          <p:spTgt spid="8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right)">
                                      <p:cBhvr>
                                        <p:cTn id="16" dur="500"/>
                                        <p:tgtEl>
                                          <p:spTgt spid="5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barn(inVertical)">
                                      <p:cBhvr>
                                        <p:cTn id="20" dur="500"/>
                                        <p:tgtEl>
                                          <p:spTgt spid="8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right)">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right)">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righ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righ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right)">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right)">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right)">
                                      <p:cBhvr>
                                        <p:cTn id="6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0513" y="299803"/>
            <a:ext cx="2456544" cy="971162"/>
          </a:xfrm>
        </p:spPr>
        <p:txBody>
          <a:bodyPr>
            <a:noAutofit/>
          </a:bodyPr>
          <a:lstStyle/>
          <a:p>
            <a:pPr algn="ctr"/>
            <a:r>
              <a:rPr lang="en-US" sz="3200" b="1" dirty="0">
                <a:solidFill>
                  <a:srgbClr val="0070C0"/>
                </a:solidFill>
                <a:latin typeface="+mn-lt"/>
              </a:rPr>
              <a:t>View</a:t>
            </a:r>
            <a:r>
              <a:rPr lang="en-US" sz="3200" dirty="0">
                <a:latin typeface="+mn-lt"/>
              </a:rPr>
              <a:t> </a:t>
            </a:r>
            <a:r>
              <a:rPr lang="en-US" sz="2400" dirty="0">
                <a:latin typeface="+mn-lt"/>
              </a:rPr>
              <a:t>freq_histogram.py</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pic>
        <p:nvPicPr>
          <p:cNvPr id="6" name="Picture 5">
            <a:extLst>
              <a:ext uri="{FF2B5EF4-FFF2-40B4-BE49-F238E27FC236}">
                <a16:creationId xmlns:a16="http://schemas.microsoft.com/office/drawing/2014/main" id="{A29EFB1F-BB04-1BDC-9CC4-E9D339E45D17}"/>
              </a:ext>
            </a:extLst>
          </p:cNvPr>
          <p:cNvPicPr>
            <a:picLocks noChangeAspect="1"/>
          </p:cNvPicPr>
          <p:nvPr/>
        </p:nvPicPr>
        <p:blipFill>
          <a:blip r:embed="rId2"/>
          <a:stretch>
            <a:fillRect/>
          </a:stretch>
        </p:blipFill>
        <p:spPr>
          <a:xfrm>
            <a:off x="266981" y="421665"/>
            <a:ext cx="5534211" cy="6183679"/>
          </a:xfrm>
          <a:prstGeom prst="rect">
            <a:avLst/>
          </a:prstGeom>
        </p:spPr>
      </p:pic>
      <p:grpSp>
        <p:nvGrpSpPr>
          <p:cNvPr id="36" name="Group 35">
            <a:extLst>
              <a:ext uri="{FF2B5EF4-FFF2-40B4-BE49-F238E27FC236}">
                <a16:creationId xmlns:a16="http://schemas.microsoft.com/office/drawing/2014/main" id="{4CF2A5E2-6A0E-C278-7938-F67A445454DC}"/>
              </a:ext>
            </a:extLst>
          </p:cNvPr>
          <p:cNvGrpSpPr/>
          <p:nvPr/>
        </p:nvGrpSpPr>
        <p:grpSpPr>
          <a:xfrm>
            <a:off x="4232491" y="3708540"/>
            <a:ext cx="1076632" cy="369332"/>
            <a:chOff x="4968362" y="2079211"/>
            <a:chExt cx="1076632" cy="369332"/>
          </a:xfrm>
        </p:grpSpPr>
        <p:cxnSp>
          <p:nvCxnSpPr>
            <p:cNvPr id="37" name="Straight Arrow Connector 36">
              <a:extLst>
                <a:ext uri="{FF2B5EF4-FFF2-40B4-BE49-F238E27FC236}">
                  <a16:creationId xmlns:a16="http://schemas.microsoft.com/office/drawing/2014/main" id="{66B113E2-C7C0-E83D-9F09-275F9396F46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2249B4B-EF25-7E0F-8A64-04662C5C66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93BCAA86-619B-96AF-65C0-67CD8EB23E8C}"/>
              </a:ext>
            </a:extLst>
          </p:cNvPr>
          <p:cNvGrpSpPr/>
          <p:nvPr/>
        </p:nvGrpSpPr>
        <p:grpSpPr>
          <a:xfrm>
            <a:off x="4514890" y="3962678"/>
            <a:ext cx="1076632" cy="369332"/>
            <a:chOff x="4704120" y="2356972"/>
            <a:chExt cx="1076632" cy="369332"/>
          </a:xfrm>
        </p:grpSpPr>
        <p:cxnSp>
          <p:nvCxnSpPr>
            <p:cNvPr id="40" name="Straight Arrow Connector 39">
              <a:extLst>
                <a:ext uri="{FF2B5EF4-FFF2-40B4-BE49-F238E27FC236}">
                  <a16:creationId xmlns:a16="http://schemas.microsoft.com/office/drawing/2014/main" id="{80E1E675-7649-1BFE-53D5-BBA58B85297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EDF323-A11E-92E2-18D5-FF1648CE6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93732D28-8B0A-F57A-2E9A-A090E99C962A}"/>
              </a:ext>
            </a:extLst>
          </p:cNvPr>
          <p:cNvGrpSpPr/>
          <p:nvPr/>
        </p:nvGrpSpPr>
        <p:grpSpPr>
          <a:xfrm>
            <a:off x="4110343" y="5210414"/>
            <a:ext cx="1068643" cy="369332"/>
            <a:chOff x="3647644" y="4910075"/>
            <a:chExt cx="1068643" cy="369332"/>
          </a:xfrm>
        </p:grpSpPr>
        <p:sp>
          <p:nvSpPr>
            <p:cNvPr id="43" name="TextBox 42">
              <a:extLst>
                <a:ext uri="{FF2B5EF4-FFF2-40B4-BE49-F238E27FC236}">
                  <a16:creationId xmlns:a16="http://schemas.microsoft.com/office/drawing/2014/main" id="{73856AED-8A28-ABDB-04D6-589A19CC04D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871A93A-F1B6-6A3F-C439-D6EC049B75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0CAB907-E6EA-E1A9-CC9E-25BC9F57AF6D}"/>
              </a:ext>
            </a:extLst>
          </p:cNvPr>
          <p:cNvGrpSpPr/>
          <p:nvPr/>
        </p:nvGrpSpPr>
        <p:grpSpPr>
          <a:xfrm>
            <a:off x="3296391" y="5717667"/>
            <a:ext cx="1064340" cy="369332"/>
            <a:chOff x="3647644" y="5421073"/>
            <a:chExt cx="1064340" cy="369332"/>
          </a:xfrm>
        </p:grpSpPr>
        <p:sp>
          <p:nvSpPr>
            <p:cNvPr id="46" name="TextBox 45">
              <a:extLst>
                <a:ext uri="{FF2B5EF4-FFF2-40B4-BE49-F238E27FC236}">
                  <a16:creationId xmlns:a16="http://schemas.microsoft.com/office/drawing/2014/main" id="{12DE72B7-D4DD-4740-DA21-C45AE0DB1F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8E8C20F3-4F57-4EF2-1556-82C54D182F4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A0A2B01-64FE-F650-7B92-C0464B23D30A}"/>
              </a:ext>
            </a:extLst>
          </p:cNvPr>
          <p:cNvGrpSpPr/>
          <p:nvPr/>
        </p:nvGrpSpPr>
        <p:grpSpPr>
          <a:xfrm>
            <a:off x="4554075" y="5965692"/>
            <a:ext cx="1068643" cy="369332"/>
            <a:chOff x="3647644" y="5359159"/>
            <a:chExt cx="1068643" cy="369332"/>
          </a:xfrm>
        </p:grpSpPr>
        <p:sp>
          <p:nvSpPr>
            <p:cNvPr id="49" name="TextBox 48">
              <a:extLst>
                <a:ext uri="{FF2B5EF4-FFF2-40B4-BE49-F238E27FC236}">
                  <a16:creationId xmlns:a16="http://schemas.microsoft.com/office/drawing/2014/main" id="{F49A7D40-3E64-6976-F437-F33B51AAAB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21F079A2-829B-8DA6-664E-B142BF0742B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9A900F6-E9D1-8BC1-F377-F4A5BABD566B}"/>
              </a:ext>
            </a:extLst>
          </p:cNvPr>
          <p:cNvGrpSpPr/>
          <p:nvPr/>
        </p:nvGrpSpPr>
        <p:grpSpPr>
          <a:xfrm>
            <a:off x="5430493" y="6206924"/>
            <a:ext cx="1076632" cy="369332"/>
            <a:chOff x="2157212" y="5356391"/>
            <a:chExt cx="1076632" cy="369332"/>
          </a:xfrm>
        </p:grpSpPr>
        <p:sp>
          <p:nvSpPr>
            <p:cNvPr id="92" name="TextBox 91">
              <a:extLst>
                <a:ext uri="{FF2B5EF4-FFF2-40B4-BE49-F238E27FC236}">
                  <a16:creationId xmlns:a16="http://schemas.microsoft.com/office/drawing/2014/main" id="{843D90A2-E77D-CD81-9F72-89A7AD3CB2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F158C8F9-2A66-AA1E-6C64-2A76E20836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87A24219-1620-1B25-E108-C134FC2EE845}"/>
              </a:ext>
            </a:extLst>
          </p:cNvPr>
          <p:cNvSpPr/>
          <p:nvPr/>
        </p:nvSpPr>
        <p:spPr>
          <a:xfrm>
            <a:off x="1436193" y="5276396"/>
            <a:ext cx="136696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303549-07BA-362A-1189-FD3206B30656}"/>
              </a:ext>
            </a:extLst>
          </p:cNvPr>
          <p:cNvSpPr txBox="1"/>
          <p:nvPr/>
        </p:nvSpPr>
        <p:spPr>
          <a:xfrm>
            <a:off x="6110700" y="5210414"/>
            <a:ext cx="2771972" cy="369332"/>
          </a:xfrm>
          <a:prstGeom prst="rect">
            <a:avLst/>
          </a:prstGeom>
          <a:noFill/>
        </p:spPr>
        <p:txBody>
          <a:bodyPr wrap="square">
            <a:spAutoFit/>
          </a:bodyPr>
          <a:lstStyle/>
          <a:p>
            <a:pPr algn="ctr"/>
            <a:r>
              <a:rPr lang="en-US" dirty="0">
                <a:hlinkClick r:id="rId3"/>
              </a:rPr>
              <a:t>Lazy Evaluation in Python</a:t>
            </a:r>
            <a:r>
              <a:rPr lang="en-US" dirty="0"/>
              <a:t> </a:t>
            </a:r>
          </a:p>
        </p:txBody>
      </p:sp>
    </p:spTree>
    <p:extLst>
      <p:ext uri="{BB962C8B-B14F-4D97-AF65-F5344CB8AC3E}">
        <p14:creationId xmlns:p14="http://schemas.microsoft.com/office/powerpoint/2010/main" val="355393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right)">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barn(inVertical)">
                                      <p:cBhvr>
                                        <p:cTn id="21" dur="500"/>
                                        <p:tgtEl>
                                          <p:spTgt spid="97"/>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ppt_x"/>
                                          </p:val>
                                        </p:tav>
                                        <p:tav tm="100000">
                                          <p:val>
                                            <p:strVal val="#ppt_x"/>
                                          </p:val>
                                        </p:tav>
                                      </p:tavLst>
                                    </p:anim>
                                    <p:anim calcmode="lin" valueType="num">
                                      <p:cBhvr additive="base">
                                        <p:cTn id="2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right)">
                                      <p:cBhvr>
                                        <p:cTn id="4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ABFCEA-D6B2-91AB-522D-99CCB4C07975}"/>
              </a:ext>
            </a:extLst>
          </p:cNvPr>
          <p:cNvPicPr>
            <a:picLocks noChangeAspect="1"/>
          </p:cNvPicPr>
          <p:nvPr/>
        </p:nvPicPr>
        <p:blipFill>
          <a:blip r:embed="rId2"/>
          <a:stretch>
            <a:fillRect/>
          </a:stretch>
        </p:blipFill>
        <p:spPr>
          <a:xfrm>
            <a:off x="363511" y="1680893"/>
            <a:ext cx="8416977" cy="2535961"/>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51" name="TextBox 50">
            <a:extLst>
              <a:ext uri="{FF2B5EF4-FFF2-40B4-BE49-F238E27FC236}">
                <a16:creationId xmlns:a16="http://schemas.microsoft.com/office/drawing/2014/main" id="{A908CE04-BC93-C215-A4D8-62B8435E2A08}"/>
              </a:ext>
            </a:extLst>
          </p:cNvPr>
          <p:cNvSpPr txBox="1"/>
          <p:nvPr/>
        </p:nvSpPr>
        <p:spPr>
          <a:xfrm>
            <a:off x="2780675" y="4698779"/>
            <a:ext cx="5284032" cy="369332"/>
          </a:xfrm>
          <a:prstGeom prst="rect">
            <a:avLst/>
          </a:prstGeom>
          <a:noFill/>
        </p:spPr>
        <p:txBody>
          <a:bodyPr wrap="square">
            <a:spAutoFit/>
          </a:bodyPr>
          <a:lstStyle/>
          <a:p>
            <a:r>
              <a:rPr lang="en-US" b="1" dirty="0">
                <a:latin typeface="Consolas" panose="020B0609020204030204" pitchFamily="49" charset="0"/>
              </a:rPr>
              <a:t>cd ".\Session 07 - Information Theory\"</a:t>
            </a:r>
          </a:p>
        </p:txBody>
      </p:sp>
      <p:sp>
        <p:nvSpPr>
          <p:cNvPr id="52" name="TextBox 51">
            <a:extLst>
              <a:ext uri="{FF2B5EF4-FFF2-40B4-BE49-F238E27FC236}">
                <a16:creationId xmlns:a16="http://schemas.microsoft.com/office/drawing/2014/main" id="{2A248436-A1A7-B419-5045-77AD50A2F828}"/>
              </a:ext>
            </a:extLst>
          </p:cNvPr>
          <p:cNvSpPr txBox="1"/>
          <p:nvPr/>
        </p:nvSpPr>
        <p:spPr>
          <a:xfrm>
            <a:off x="2780675" y="5116484"/>
            <a:ext cx="5695323" cy="369332"/>
          </a:xfrm>
          <a:prstGeom prst="rect">
            <a:avLst/>
          </a:prstGeom>
          <a:noFill/>
        </p:spPr>
        <p:txBody>
          <a:bodyPr wrap="square">
            <a:spAutoFit/>
          </a:bodyPr>
          <a:lstStyle/>
          <a:p>
            <a:r>
              <a:rPr lang="en-US" b="1" dirty="0">
                <a:latin typeface="Consolas" panose="020B0609020204030204" pitchFamily="49" charset="0"/>
              </a:rPr>
              <a:t>python .\freq_histogram.py .\gettysburg.txt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3474" y="4768823"/>
            <a:ext cx="1821304" cy="1770090"/>
          </a:xfrm>
          <a:prstGeom prst="wedgeRoundRectCallout">
            <a:avLst>
              <a:gd name="adj1" fmla="val 81014"/>
              <a:gd name="adj2" fmla="val -340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these </a:t>
            </a:r>
            <a:r>
              <a:rPr lang="en-US" dirty="0">
                <a:ln>
                  <a:solidFill>
                    <a:srgbClr val="FFFF00"/>
                  </a:solidFill>
                </a:ln>
                <a:solidFill>
                  <a:srgbClr val="FFFF00"/>
                </a:solidFill>
              </a:rPr>
              <a:t>two</a:t>
            </a:r>
            <a:r>
              <a:rPr lang="en-US" dirty="0"/>
              <a:t> commands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3699708" y="3500062"/>
            <a:ext cx="275824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7C0A5C-B4DC-6198-97D2-44EE3F63437D}"/>
              </a:ext>
            </a:extLst>
          </p:cNvPr>
          <p:cNvSpPr/>
          <p:nvPr/>
        </p:nvSpPr>
        <p:spPr>
          <a:xfrm>
            <a:off x="5838304" y="3949876"/>
            <a:ext cx="29421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DE069-2C7B-284F-6727-6FF9EB142DBB}"/>
              </a:ext>
            </a:extLst>
          </p:cNvPr>
          <p:cNvPicPr>
            <a:picLocks noChangeAspect="1"/>
          </p:cNvPicPr>
          <p:nvPr/>
        </p:nvPicPr>
        <p:blipFill>
          <a:blip r:embed="rId2"/>
          <a:stretch>
            <a:fillRect/>
          </a:stretch>
        </p:blipFill>
        <p:spPr>
          <a:xfrm>
            <a:off x="1064301" y="1438519"/>
            <a:ext cx="7015397"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2665386" y="5935964"/>
            <a:ext cx="279103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939549" y="4961442"/>
            <a:ext cx="2400507" cy="116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C1A44804-FAB3-E477-F8BD-1C9BEBB63480}"/>
              </a:ext>
            </a:extLst>
          </p:cNvPr>
          <p:cNvSpPr/>
          <p:nvPr/>
        </p:nvSpPr>
        <p:spPr>
          <a:xfrm>
            <a:off x="6529152" y="2160661"/>
            <a:ext cx="1986197" cy="1101777"/>
          </a:xfrm>
          <a:prstGeom prst="wedgeRoundRectCallout">
            <a:avLst>
              <a:gd name="adj1" fmla="val 19922"/>
              <a:gd name="adj2" fmla="val -103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close the plot window to return to</a:t>
            </a:r>
          </a:p>
          <a:p>
            <a:pPr algn="ctr"/>
            <a:r>
              <a:rPr lang="en-US" dirty="0"/>
              <a:t> VS Code</a:t>
            </a:r>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3385657" y="2627630"/>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378437" y="3924989"/>
            <a:ext cx="2220266" cy="821683"/>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(e) is most frequent letter</a:t>
            </a:r>
          </a:p>
        </p:txBody>
      </p:sp>
    </p:spTree>
    <p:extLst>
      <p:ext uri="{BB962C8B-B14F-4D97-AF65-F5344CB8AC3E}">
        <p14:creationId xmlns:p14="http://schemas.microsoft.com/office/powerpoint/2010/main" val="182902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up)">
                                      <p:cBhvr>
                                        <p:cTn id="12" dur="500"/>
                                        <p:tgtEl>
                                          <p:spTgt spid="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up)">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24</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C5140-E6A9-0FCA-7055-3D087417C4C0}"/>
              </a:ext>
            </a:extLst>
          </p:cNvPr>
          <p:cNvPicPr>
            <a:picLocks noChangeAspect="1"/>
          </p:cNvPicPr>
          <p:nvPr/>
        </p:nvPicPr>
        <p:blipFill>
          <a:blip r:embed="rId2"/>
          <a:stretch>
            <a:fillRect/>
          </a:stretch>
        </p:blipFill>
        <p:spPr>
          <a:xfrm>
            <a:off x="404734" y="2292707"/>
            <a:ext cx="8334531" cy="492010"/>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2787181" y="3734396"/>
            <a:ext cx="5939851" cy="369332"/>
          </a:xfrm>
          <a:prstGeom prst="rect">
            <a:avLst/>
          </a:prstGeom>
          <a:noFill/>
        </p:spPr>
        <p:txBody>
          <a:bodyPr wrap="square">
            <a:spAutoFit/>
          </a:bodyPr>
          <a:lstStyle/>
          <a:p>
            <a:r>
              <a:rPr lang="en-US" b="1" dirty="0">
                <a:latin typeface="Consolas" panose="020B0609020204030204" pitchFamily="49" charset="0"/>
              </a:rPr>
              <a:t>python .\freq_histogram.py .\ciphertext1.txt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9980" y="3386735"/>
            <a:ext cx="1821304" cy="1770090"/>
          </a:xfrm>
          <a:prstGeom prst="wedgeRoundRectCallout">
            <a:avLst>
              <a:gd name="adj1" fmla="val 78133"/>
              <a:gd name="adj2" fmla="val -18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this command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5757107" y="2529036"/>
            <a:ext cx="298215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B8412-1B83-6FE7-23B2-3DEDF1171C0A}"/>
              </a:ext>
            </a:extLst>
          </p:cNvPr>
          <p:cNvPicPr>
            <a:picLocks noChangeAspect="1"/>
          </p:cNvPicPr>
          <p:nvPr/>
        </p:nvPicPr>
        <p:blipFill>
          <a:blip r:embed="rId2"/>
          <a:stretch>
            <a:fillRect/>
          </a:stretch>
        </p:blipFill>
        <p:spPr>
          <a:xfrm>
            <a:off x="1064301" y="1438519"/>
            <a:ext cx="7015398"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
        <p:nvSpPr>
          <p:cNvPr id="13" name="Speech Bubble: Rectangle 12">
            <a:extLst>
              <a:ext uri="{FF2B5EF4-FFF2-40B4-BE49-F238E27FC236}">
                <a16:creationId xmlns:a16="http://schemas.microsoft.com/office/drawing/2014/main" id="{23173870-BA11-6175-FF22-E632330725EE}"/>
              </a:ext>
            </a:extLst>
          </p:cNvPr>
          <p:cNvSpPr/>
          <p:nvPr/>
        </p:nvSpPr>
        <p:spPr>
          <a:xfrm>
            <a:off x="5550391" y="3313298"/>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6893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Caesar Decrypt</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b="1" dirty="0">
                <a:solidFill>
                  <a:srgbClr val="FF0000"/>
                </a:solidFill>
              </a:rPr>
              <a:t>Your mission is to decrypt the </a:t>
            </a:r>
            <a:r>
              <a:rPr lang="en-US" sz="2400" b="1" dirty="0"/>
              <a:t>ciphertext1.txt </a:t>
            </a:r>
            <a:r>
              <a:rPr lang="en-US" sz="2400" b="1" dirty="0">
                <a:solidFill>
                  <a:srgbClr val="FF0000"/>
                </a:solidFill>
              </a:rPr>
              <a:t>file</a:t>
            </a:r>
          </a:p>
          <a:p>
            <a:pPr>
              <a:spcBef>
                <a:spcPts val="0"/>
              </a:spcBef>
              <a:spcAft>
                <a:spcPts val="1200"/>
              </a:spcAft>
            </a:pPr>
            <a:r>
              <a:rPr lang="en-US" sz="2400" dirty="0"/>
              <a:t>What if the survival of your country depended upon your ability to crack the encryption?</a:t>
            </a:r>
            <a:endParaRPr lang="en-US" sz="2000" dirty="0"/>
          </a:p>
        </p:txBody>
      </p:sp>
      <p:sp>
        <p:nvSpPr>
          <p:cNvPr id="5" name="Slide Number Placeholder 4"/>
          <p:cNvSpPr>
            <a:spLocks noGrp="1"/>
          </p:cNvSpPr>
          <p:nvPr>
            <p:ph type="sldNum" sz="quarter" idx="12"/>
          </p:nvPr>
        </p:nvSpPr>
        <p:spPr/>
        <p:txBody>
          <a:bodyPr/>
          <a:lstStyle/>
          <a:p>
            <a:fld id="{650AD656-6FF9-465D-B7B0-1CD0DD39CD23}" type="slidenum">
              <a:rPr lang="en-US" smtClean="0"/>
              <a:t>27</a:t>
            </a:fld>
            <a:endParaRPr lang="en-US" dirty="0"/>
          </a:p>
        </p:txBody>
      </p:sp>
      <p:pic>
        <p:nvPicPr>
          <p:cNvPr id="6" name="Picture 5">
            <a:extLst>
              <a:ext uri="{FF2B5EF4-FFF2-40B4-BE49-F238E27FC236}">
                <a16:creationId xmlns:a16="http://schemas.microsoft.com/office/drawing/2014/main" id="{C7F7B3C0-87C3-2BD8-7385-945EEAAB115D}"/>
              </a:ext>
            </a:extLst>
          </p:cNvPr>
          <p:cNvPicPr>
            <a:picLocks noChangeAspect="1"/>
          </p:cNvPicPr>
          <p:nvPr/>
        </p:nvPicPr>
        <p:blipFill>
          <a:blip r:embed="rId2"/>
          <a:stretch>
            <a:fillRect/>
          </a:stretch>
        </p:blipFill>
        <p:spPr>
          <a:xfrm>
            <a:off x="1706380" y="3223868"/>
            <a:ext cx="5731240" cy="3223823"/>
          </a:xfrm>
          <a:prstGeom prst="rect">
            <a:avLst/>
          </a:prstGeom>
        </p:spPr>
      </p:pic>
    </p:spTree>
    <p:extLst>
      <p:ext uri="{BB962C8B-B14F-4D97-AF65-F5344CB8AC3E}">
        <p14:creationId xmlns:p14="http://schemas.microsoft.com/office/powerpoint/2010/main" val="1211299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6" name="Picture 5">
            <a:extLst>
              <a:ext uri="{FF2B5EF4-FFF2-40B4-BE49-F238E27FC236}">
                <a16:creationId xmlns:a16="http://schemas.microsoft.com/office/drawing/2014/main" id="{3A03BD62-FA3B-9C52-CCA0-F94DD43568AA}"/>
              </a:ext>
            </a:extLst>
          </p:cNvPr>
          <p:cNvPicPr>
            <a:picLocks noChangeAspect="1"/>
          </p:cNvPicPr>
          <p:nvPr/>
        </p:nvPicPr>
        <p:blipFill>
          <a:blip r:embed="rId2"/>
          <a:stretch>
            <a:fillRect/>
          </a:stretch>
        </p:blipFill>
        <p:spPr>
          <a:xfrm>
            <a:off x="1210095" y="1575901"/>
            <a:ext cx="6723809" cy="4895238"/>
          </a:xfrm>
          <a:prstGeom prst="rect">
            <a:avLst/>
          </a:prstGeom>
        </p:spPr>
      </p:pic>
      <p:grpSp>
        <p:nvGrpSpPr>
          <p:cNvPr id="11" name="Group 10">
            <a:extLst>
              <a:ext uri="{FF2B5EF4-FFF2-40B4-BE49-F238E27FC236}">
                <a16:creationId xmlns:a16="http://schemas.microsoft.com/office/drawing/2014/main" id="{529B0FE2-EA9A-2185-F229-35F18C5FA90E}"/>
              </a:ext>
            </a:extLst>
          </p:cNvPr>
          <p:cNvGrpSpPr/>
          <p:nvPr/>
        </p:nvGrpSpPr>
        <p:grpSpPr>
          <a:xfrm>
            <a:off x="4087859" y="4240053"/>
            <a:ext cx="1076632" cy="369332"/>
            <a:chOff x="4968362" y="2079211"/>
            <a:chExt cx="1076632" cy="369332"/>
          </a:xfrm>
        </p:grpSpPr>
        <p:cxnSp>
          <p:nvCxnSpPr>
            <p:cNvPr id="12" name="Straight Arrow Connector 11">
              <a:extLst>
                <a:ext uri="{FF2B5EF4-FFF2-40B4-BE49-F238E27FC236}">
                  <a16:creationId xmlns:a16="http://schemas.microsoft.com/office/drawing/2014/main" id="{01F141BB-80EB-5EB4-2F84-CBDE3F580B0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7E6588-1C5B-CCCC-82E6-6C63986792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613391F5-1974-8910-B3C0-F41749C2306E}"/>
              </a:ext>
            </a:extLst>
          </p:cNvPr>
          <p:cNvGrpSpPr/>
          <p:nvPr/>
        </p:nvGrpSpPr>
        <p:grpSpPr>
          <a:xfrm>
            <a:off x="4237755" y="4757161"/>
            <a:ext cx="1076632" cy="369332"/>
            <a:chOff x="4704120" y="2356972"/>
            <a:chExt cx="1076632" cy="369332"/>
          </a:xfrm>
        </p:grpSpPr>
        <p:cxnSp>
          <p:nvCxnSpPr>
            <p:cNvPr id="15" name="Straight Arrow Connector 14">
              <a:extLst>
                <a:ext uri="{FF2B5EF4-FFF2-40B4-BE49-F238E27FC236}">
                  <a16:creationId xmlns:a16="http://schemas.microsoft.com/office/drawing/2014/main" id="{BB8C551F-424E-328E-BAB4-D39E6CB7F1E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CF62FD-0455-DC02-2632-A13C3B96237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D554E420-B8E8-51FF-AA30-777C029A5EB1}"/>
              </a:ext>
            </a:extLst>
          </p:cNvPr>
          <p:cNvGrpSpPr/>
          <p:nvPr/>
        </p:nvGrpSpPr>
        <p:grpSpPr>
          <a:xfrm>
            <a:off x="4637285" y="5539000"/>
            <a:ext cx="1068643" cy="369332"/>
            <a:chOff x="3647644" y="4910075"/>
            <a:chExt cx="1068643" cy="369332"/>
          </a:xfrm>
        </p:grpSpPr>
        <p:sp>
          <p:nvSpPr>
            <p:cNvPr id="18" name="TextBox 17">
              <a:extLst>
                <a:ext uri="{FF2B5EF4-FFF2-40B4-BE49-F238E27FC236}">
                  <a16:creationId xmlns:a16="http://schemas.microsoft.com/office/drawing/2014/main" id="{CCB7131B-A53B-8A07-4C68-93A77CFD480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D991306-9AD3-059C-2A83-DF8B7B879BB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CB61FDF-D7E7-C66F-6D14-07220674AA1C}"/>
              </a:ext>
            </a:extLst>
          </p:cNvPr>
          <p:cNvGrpSpPr/>
          <p:nvPr/>
        </p:nvGrpSpPr>
        <p:grpSpPr>
          <a:xfrm>
            <a:off x="5151973" y="5806076"/>
            <a:ext cx="1064340" cy="369332"/>
            <a:chOff x="3647644" y="5421073"/>
            <a:chExt cx="1064340" cy="369332"/>
          </a:xfrm>
        </p:grpSpPr>
        <p:sp>
          <p:nvSpPr>
            <p:cNvPr id="21" name="TextBox 20">
              <a:extLst>
                <a:ext uri="{FF2B5EF4-FFF2-40B4-BE49-F238E27FC236}">
                  <a16:creationId xmlns:a16="http://schemas.microsoft.com/office/drawing/2014/main" id="{349911D9-D3FF-9DE3-7D14-8589B010CA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1736372-A1C2-415F-176D-9C42854CCB7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D2B10EE-779B-44D7-DB6E-99BFE48D268D}"/>
              </a:ext>
            </a:extLst>
          </p:cNvPr>
          <p:cNvGrpSpPr/>
          <p:nvPr/>
        </p:nvGrpSpPr>
        <p:grpSpPr>
          <a:xfrm>
            <a:off x="4927760" y="6064332"/>
            <a:ext cx="1068643" cy="369332"/>
            <a:chOff x="3647644" y="5359159"/>
            <a:chExt cx="1068643" cy="369332"/>
          </a:xfrm>
        </p:grpSpPr>
        <p:sp>
          <p:nvSpPr>
            <p:cNvPr id="24" name="TextBox 23">
              <a:extLst>
                <a:ext uri="{FF2B5EF4-FFF2-40B4-BE49-F238E27FC236}">
                  <a16:creationId xmlns:a16="http://schemas.microsoft.com/office/drawing/2014/main" id="{5AE45CE0-190D-4D39-1A1C-9505972D56B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9B3A6797-63B3-5BF9-F0C2-81C0082E1F6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20A4673-3CF7-6D69-963A-C84E418967B1}"/>
              </a:ext>
            </a:extLst>
          </p:cNvPr>
          <p:cNvGrpSpPr/>
          <p:nvPr/>
        </p:nvGrpSpPr>
        <p:grpSpPr>
          <a:xfrm>
            <a:off x="5583114" y="2145324"/>
            <a:ext cx="1076632" cy="369332"/>
            <a:chOff x="2157212" y="5356391"/>
            <a:chExt cx="1076632" cy="369332"/>
          </a:xfrm>
        </p:grpSpPr>
        <p:sp>
          <p:nvSpPr>
            <p:cNvPr id="27" name="TextBox 26">
              <a:extLst>
                <a:ext uri="{FF2B5EF4-FFF2-40B4-BE49-F238E27FC236}">
                  <a16:creationId xmlns:a16="http://schemas.microsoft.com/office/drawing/2014/main" id="{B072AD13-C2C7-0751-B797-94D4A4CB4CB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C16AB568-8435-07AC-FFC8-A58FD87598A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07A0619-F9EE-1735-40A8-59F8D6A4F731}"/>
              </a:ext>
            </a:extLst>
          </p:cNvPr>
          <p:cNvGrpSpPr/>
          <p:nvPr/>
        </p:nvGrpSpPr>
        <p:grpSpPr>
          <a:xfrm>
            <a:off x="5562804" y="2667161"/>
            <a:ext cx="1076632" cy="369332"/>
            <a:chOff x="2157212" y="5356391"/>
            <a:chExt cx="1076632" cy="369332"/>
          </a:xfrm>
        </p:grpSpPr>
        <p:sp>
          <p:nvSpPr>
            <p:cNvPr id="30" name="TextBox 29">
              <a:extLst>
                <a:ext uri="{FF2B5EF4-FFF2-40B4-BE49-F238E27FC236}">
                  <a16:creationId xmlns:a16="http://schemas.microsoft.com/office/drawing/2014/main" id="{18B517D2-7C55-9FDC-E6DD-90195B63A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8F152303-F8B7-1A94-8A70-8D75156B0F9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6D9B92E-3504-AA87-61D0-2E836DBAFD48}"/>
              </a:ext>
            </a:extLst>
          </p:cNvPr>
          <p:cNvGrpSpPr/>
          <p:nvPr/>
        </p:nvGrpSpPr>
        <p:grpSpPr>
          <a:xfrm>
            <a:off x="7194921" y="2924469"/>
            <a:ext cx="1076632" cy="369332"/>
            <a:chOff x="2157212" y="5356391"/>
            <a:chExt cx="1076632" cy="369332"/>
          </a:xfrm>
        </p:grpSpPr>
        <p:sp>
          <p:nvSpPr>
            <p:cNvPr id="33" name="TextBox 32">
              <a:extLst>
                <a:ext uri="{FF2B5EF4-FFF2-40B4-BE49-F238E27FC236}">
                  <a16:creationId xmlns:a16="http://schemas.microsoft.com/office/drawing/2014/main" id="{F0BB586F-8B21-131C-3474-64097F4004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CB1314CE-BE9B-6FF8-C993-F7BC5BC5EE6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0A11DBF-D6DA-DACE-959C-074FB73AD9C3}"/>
              </a:ext>
            </a:extLst>
          </p:cNvPr>
          <p:cNvGrpSpPr/>
          <p:nvPr/>
        </p:nvGrpSpPr>
        <p:grpSpPr>
          <a:xfrm>
            <a:off x="5485733" y="1886778"/>
            <a:ext cx="1076632" cy="369332"/>
            <a:chOff x="2157212" y="5356391"/>
            <a:chExt cx="1076632" cy="369332"/>
          </a:xfrm>
        </p:grpSpPr>
        <p:sp>
          <p:nvSpPr>
            <p:cNvPr id="36" name="TextBox 35">
              <a:extLst>
                <a:ext uri="{FF2B5EF4-FFF2-40B4-BE49-F238E27FC236}">
                  <a16:creationId xmlns:a16="http://schemas.microsoft.com/office/drawing/2014/main" id="{D7C62656-D400-B047-5B43-DBEBF357AE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D20CC930-51ED-B55B-60FC-83784C65C4A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2D2BA41-27A2-61CD-9AED-7EFE63BF717C}"/>
              </a:ext>
            </a:extLst>
          </p:cNvPr>
          <p:cNvGrpSpPr/>
          <p:nvPr/>
        </p:nvGrpSpPr>
        <p:grpSpPr>
          <a:xfrm>
            <a:off x="4627514" y="3448030"/>
            <a:ext cx="1076632" cy="369332"/>
            <a:chOff x="2157212" y="5356391"/>
            <a:chExt cx="1076632" cy="369332"/>
          </a:xfrm>
        </p:grpSpPr>
        <p:sp>
          <p:nvSpPr>
            <p:cNvPr id="39" name="TextBox 38">
              <a:extLst>
                <a:ext uri="{FF2B5EF4-FFF2-40B4-BE49-F238E27FC236}">
                  <a16:creationId xmlns:a16="http://schemas.microsoft.com/office/drawing/2014/main" id="{C3DEA719-3B35-ABEE-2DC6-7A957FA0000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7E7CA4EE-F5B4-781B-DB5A-D114A4A1D5A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800C35B3-6408-20AF-B34B-B53D3B3F1A8F}"/>
              </a:ext>
            </a:extLst>
          </p:cNvPr>
          <p:cNvSpPr/>
          <p:nvPr/>
        </p:nvSpPr>
        <p:spPr>
          <a:xfrm>
            <a:off x="2491859" y="4801546"/>
            <a:ext cx="8884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66A8CC8-99B2-AEEA-D07F-23EEE2A1F1A6}"/>
              </a:ext>
            </a:extLst>
          </p:cNvPr>
          <p:cNvSpPr/>
          <p:nvPr/>
        </p:nvSpPr>
        <p:spPr>
          <a:xfrm>
            <a:off x="1689175" y="1937770"/>
            <a:ext cx="58933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6632977-8DE5-AE42-57C6-7D684A90A094}"/>
              </a:ext>
            </a:extLst>
          </p:cNvPr>
          <p:cNvSpPr txBox="1"/>
          <p:nvPr/>
        </p:nvSpPr>
        <p:spPr>
          <a:xfrm>
            <a:off x="380671" y="2370471"/>
            <a:ext cx="1388283" cy="923330"/>
          </a:xfrm>
          <a:prstGeom prst="rect">
            <a:avLst/>
          </a:prstGeom>
          <a:solidFill>
            <a:schemeClr val="bg1"/>
          </a:solidFill>
          <a:ln>
            <a:solidFill>
              <a:schemeClr val="tx1"/>
            </a:solidFill>
          </a:ln>
        </p:spPr>
        <p:txBody>
          <a:bodyPr wrap="square">
            <a:spAutoFit/>
          </a:bodyPr>
          <a:lstStyle/>
          <a:p>
            <a:pPr algn="ctr"/>
            <a:r>
              <a:rPr lang="en-US" dirty="0">
                <a:hlinkClick r:id="rId3"/>
              </a:rPr>
              <a:t>Python Context Managers</a:t>
            </a:r>
            <a:r>
              <a:rPr lang="en-US" dirty="0"/>
              <a:t> </a:t>
            </a:r>
          </a:p>
        </p:txBody>
      </p:sp>
    </p:spTree>
    <p:extLst>
      <p:ext uri="{BB962C8B-B14F-4D97-AF65-F5344CB8AC3E}">
        <p14:creationId xmlns:p14="http://schemas.microsoft.com/office/powerpoint/2010/main" val="3738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arn(inVertical)">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barn(inVertical)">
                                      <p:cBhvr>
                                        <p:cTn id="44" dur="500"/>
                                        <p:tgtEl>
                                          <p:spTgt spid="42"/>
                                        </p:tgtEl>
                                      </p:cBhvr>
                                    </p:animEffect>
                                  </p:childTnLst>
                                </p:cTn>
                              </p:par>
                            </p:childTnLst>
                          </p:cTn>
                        </p:par>
                        <p:par>
                          <p:cTn id="45" fill="hold">
                            <p:stCondLst>
                              <p:cond delay="1000"/>
                            </p:stCondLst>
                            <p:childTnLst>
                              <p:par>
                                <p:cTn id="46" presetID="2" presetClass="entr" presetSubtype="8"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0-#ppt_w/2"/>
                                          </p:val>
                                        </p:tav>
                                        <p:tav tm="100000">
                                          <p:val>
                                            <p:strVal val="#ppt_x"/>
                                          </p:val>
                                        </p:tav>
                                      </p:tavLst>
                                    </p:anim>
                                    <p:anim calcmode="lin" valueType="num">
                                      <p:cBhvr additive="base">
                                        <p:cTn id="49"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righ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right)">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right)">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pic>
        <p:nvPicPr>
          <p:cNvPr id="7" name="Picture 6">
            <a:extLst>
              <a:ext uri="{FF2B5EF4-FFF2-40B4-BE49-F238E27FC236}">
                <a16:creationId xmlns:a16="http://schemas.microsoft.com/office/drawing/2014/main" id="{7E9488A4-2CC0-4D14-B52C-808AE6B315E1}"/>
              </a:ext>
            </a:extLst>
          </p:cNvPr>
          <p:cNvPicPr>
            <a:picLocks noChangeAspect="1"/>
          </p:cNvPicPr>
          <p:nvPr/>
        </p:nvPicPr>
        <p:blipFill>
          <a:blip r:embed="rId3"/>
          <a:stretch>
            <a:fillRect/>
          </a:stretch>
        </p:blipFill>
        <p:spPr>
          <a:xfrm>
            <a:off x="628650" y="2154255"/>
            <a:ext cx="7886700" cy="2828776"/>
          </a:xfrm>
          <a:prstGeom prst="rect">
            <a:avLst/>
          </a:prstGeom>
        </p:spPr>
      </p:pic>
    </p:spTree>
    <p:extLst>
      <p:ext uri="{BB962C8B-B14F-4D97-AF65-F5344CB8AC3E}">
        <p14:creationId xmlns:p14="http://schemas.microsoft.com/office/powerpoint/2010/main" val="200647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BBEA84-7EC3-4BCC-5884-7D4CEB13E11D}"/>
              </a:ext>
            </a:extLst>
          </p:cNvPr>
          <p:cNvPicPr>
            <a:picLocks noChangeAspect="1"/>
          </p:cNvPicPr>
          <p:nvPr/>
        </p:nvPicPr>
        <p:blipFill>
          <a:blip r:embed="rId2"/>
          <a:stretch>
            <a:fillRect/>
          </a:stretch>
        </p:blipFill>
        <p:spPr>
          <a:xfrm>
            <a:off x="290967" y="2292707"/>
            <a:ext cx="8562066" cy="47369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30</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1461046" y="3368421"/>
            <a:ext cx="6221908" cy="369332"/>
          </a:xfrm>
          <a:prstGeom prst="rect">
            <a:avLst/>
          </a:prstGeom>
          <a:noFill/>
        </p:spPr>
        <p:txBody>
          <a:bodyPr wrap="square">
            <a:spAutoFit/>
          </a:bodyPr>
          <a:lstStyle/>
          <a:p>
            <a:r>
              <a:rPr lang="en-US" b="1" dirty="0">
                <a:latin typeface="Consolas" panose="020B0609020204030204" pitchFamily="49" charset="0"/>
              </a:rPr>
              <a:t>python .\caesar_decrypt.py .\ciphertext1.txt -45</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926092" y="4488147"/>
            <a:ext cx="2560558" cy="1117809"/>
          </a:xfrm>
          <a:prstGeom prst="wedgeRoundRectCallout">
            <a:avLst>
              <a:gd name="adj1" fmla="val 39495"/>
              <a:gd name="adj2" fmla="val -116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decryption key is the </a:t>
            </a:r>
            <a:r>
              <a:rPr lang="en-US" b="1" dirty="0"/>
              <a:t>inverse</a:t>
            </a:r>
            <a:r>
              <a:rPr lang="en-US" dirty="0"/>
              <a:t> (negative) </a:t>
            </a:r>
            <a:r>
              <a:rPr lang="en-US" dirty="0">
                <a:ln>
                  <a:solidFill>
                    <a:srgbClr val="FFFF00"/>
                  </a:solidFill>
                </a:ln>
                <a:solidFill>
                  <a:srgbClr val="FFFF00"/>
                </a:solidFill>
              </a:rPr>
              <a:t>shift</a:t>
            </a:r>
            <a:r>
              <a:rPr lang="en-US" dirty="0"/>
              <a:t> value</a:t>
            </a:r>
          </a:p>
        </p:txBody>
      </p:sp>
      <p:sp>
        <p:nvSpPr>
          <p:cNvPr id="53" name="Rectangle 52">
            <a:extLst>
              <a:ext uri="{FF2B5EF4-FFF2-40B4-BE49-F238E27FC236}">
                <a16:creationId xmlns:a16="http://schemas.microsoft.com/office/drawing/2014/main" id="{6076B3D0-3A71-4D86-112F-2AF0194F9550}"/>
              </a:ext>
            </a:extLst>
          </p:cNvPr>
          <p:cNvSpPr/>
          <p:nvPr/>
        </p:nvSpPr>
        <p:spPr>
          <a:xfrm>
            <a:off x="5598826" y="2529036"/>
            <a:ext cx="325420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the </a:t>
            </a:r>
            <a:r>
              <a:rPr lang="en-US" b="1" i="1" dirty="0">
                <a:solidFill>
                  <a:schemeClr val="tx1"/>
                </a:solidFill>
              </a:rPr>
              <a:t>relative</a:t>
            </a:r>
            <a:r>
              <a:rPr lang="en-US" dirty="0">
                <a:solidFill>
                  <a:schemeClr val="tx1"/>
                </a:solidFill>
              </a:rPr>
              <a:t> letter frequencies (individual bar heights) are the same before and after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1434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34</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35</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37</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39</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6" name="TextBox 5">
            <a:extLst>
              <a:ext uri="{FF2B5EF4-FFF2-40B4-BE49-F238E27FC236}">
                <a16:creationId xmlns:a16="http://schemas.microsoft.com/office/drawing/2014/main" id="{C56DEEF9-6303-CACC-EDE1-5AF0F411038B}"/>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929845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8" name="Picture 7">
            <a:extLst>
              <a:ext uri="{FF2B5EF4-FFF2-40B4-BE49-F238E27FC236}">
                <a16:creationId xmlns:a16="http://schemas.microsoft.com/office/drawing/2014/main" id="{5B2F836C-CF0E-82DB-7FA9-E95D74E24B78}"/>
              </a:ext>
            </a:extLst>
          </p:cNvPr>
          <p:cNvPicPr>
            <a:picLocks noChangeAspect="1"/>
          </p:cNvPicPr>
          <p:nvPr/>
        </p:nvPicPr>
        <p:blipFill>
          <a:blip r:embed="rId2"/>
          <a:stretch>
            <a:fillRect/>
          </a:stretch>
        </p:blipFill>
        <p:spPr>
          <a:xfrm>
            <a:off x="1335032" y="1421121"/>
            <a:ext cx="6473935" cy="5137075"/>
          </a:xfrm>
          <a:prstGeom prst="rect">
            <a:avLst/>
          </a:prstGeom>
        </p:spPr>
      </p:pic>
      <p:grpSp>
        <p:nvGrpSpPr>
          <p:cNvPr id="44" name="Group 43">
            <a:extLst>
              <a:ext uri="{FF2B5EF4-FFF2-40B4-BE49-F238E27FC236}">
                <a16:creationId xmlns:a16="http://schemas.microsoft.com/office/drawing/2014/main" id="{FAE68461-1D1D-6EA6-D4F9-F83F1A0E3838}"/>
              </a:ext>
            </a:extLst>
          </p:cNvPr>
          <p:cNvGrpSpPr/>
          <p:nvPr/>
        </p:nvGrpSpPr>
        <p:grpSpPr>
          <a:xfrm>
            <a:off x="6791361" y="1559958"/>
            <a:ext cx="1076632" cy="369332"/>
            <a:chOff x="4968362" y="2079211"/>
            <a:chExt cx="1076632" cy="369332"/>
          </a:xfrm>
        </p:grpSpPr>
        <p:cxnSp>
          <p:nvCxnSpPr>
            <p:cNvPr id="45" name="Straight Arrow Connector 44">
              <a:extLst>
                <a:ext uri="{FF2B5EF4-FFF2-40B4-BE49-F238E27FC236}">
                  <a16:creationId xmlns:a16="http://schemas.microsoft.com/office/drawing/2014/main" id="{3D29D4BD-C828-3FE6-29BA-A5484E6ABA5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628418-A32F-350C-6AF5-9AFF8247A2F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87F8B69A-51D8-99B3-8FDD-43FF3241D915}"/>
              </a:ext>
            </a:extLst>
          </p:cNvPr>
          <p:cNvGrpSpPr/>
          <p:nvPr/>
        </p:nvGrpSpPr>
        <p:grpSpPr>
          <a:xfrm>
            <a:off x="4398901" y="1754683"/>
            <a:ext cx="1076632" cy="369332"/>
            <a:chOff x="4704120" y="2356972"/>
            <a:chExt cx="1076632" cy="369332"/>
          </a:xfrm>
        </p:grpSpPr>
        <p:cxnSp>
          <p:nvCxnSpPr>
            <p:cNvPr id="48" name="Straight Arrow Connector 47">
              <a:extLst>
                <a:ext uri="{FF2B5EF4-FFF2-40B4-BE49-F238E27FC236}">
                  <a16:creationId xmlns:a16="http://schemas.microsoft.com/office/drawing/2014/main" id="{5B5CBCAD-8EA0-7E1E-FE68-9195E377DF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97EAE2-EAAE-9375-5A38-7617A39E7D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84CBBF7-175A-45BA-7434-530476AF226A}"/>
              </a:ext>
            </a:extLst>
          </p:cNvPr>
          <p:cNvGrpSpPr/>
          <p:nvPr/>
        </p:nvGrpSpPr>
        <p:grpSpPr>
          <a:xfrm>
            <a:off x="4432633" y="2500201"/>
            <a:ext cx="1068643" cy="369332"/>
            <a:chOff x="3647644" y="4910075"/>
            <a:chExt cx="1068643" cy="369332"/>
          </a:xfrm>
        </p:grpSpPr>
        <p:sp>
          <p:nvSpPr>
            <p:cNvPr id="51" name="TextBox 50">
              <a:extLst>
                <a:ext uri="{FF2B5EF4-FFF2-40B4-BE49-F238E27FC236}">
                  <a16:creationId xmlns:a16="http://schemas.microsoft.com/office/drawing/2014/main" id="{017D9975-7708-598B-D8F7-2F993ABC8B7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2FC0603-0D52-A26D-76B7-7D769BB5DD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5F39C38-205D-41BC-469A-E08F1D5C95FD}"/>
              </a:ext>
            </a:extLst>
          </p:cNvPr>
          <p:cNvGrpSpPr/>
          <p:nvPr/>
        </p:nvGrpSpPr>
        <p:grpSpPr>
          <a:xfrm>
            <a:off x="3497954" y="3063121"/>
            <a:ext cx="1064340" cy="369332"/>
            <a:chOff x="3647644" y="5421073"/>
            <a:chExt cx="1064340" cy="369332"/>
          </a:xfrm>
        </p:grpSpPr>
        <p:sp>
          <p:nvSpPr>
            <p:cNvPr id="54" name="TextBox 53">
              <a:extLst>
                <a:ext uri="{FF2B5EF4-FFF2-40B4-BE49-F238E27FC236}">
                  <a16:creationId xmlns:a16="http://schemas.microsoft.com/office/drawing/2014/main" id="{33D0372E-C276-ADB7-56C2-C1BC69DC1A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2FFD06B8-6472-26D1-25D6-33153ACDE1E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3009577-BDD0-124A-C4B0-05541577460C}"/>
              </a:ext>
            </a:extLst>
          </p:cNvPr>
          <p:cNvGrpSpPr/>
          <p:nvPr/>
        </p:nvGrpSpPr>
        <p:grpSpPr>
          <a:xfrm>
            <a:off x="5518330" y="3430384"/>
            <a:ext cx="1068643" cy="369332"/>
            <a:chOff x="3647644" y="5359159"/>
            <a:chExt cx="1068643" cy="369332"/>
          </a:xfrm>
        </p:grpSpPr>
        <p:sp>
          <p:nvSpPr>
            <p:cNvPr id="57" name="TextBox 56">
              <a:extLst>
                <a:ext uri="{FF2B5EF4-FFF2-40B4-BE49-F238E27FC236}">
                  <a16:creationId xmlns:a16="http://schemas.microsoft.com/office/drawing/2014/main" id="{3B976A19-68EB-08A0-FBF8-EC58D4EF322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D7564021-267C-5D08-50F1-EB6B074405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285E3A7-80C0-F1F5-0A1B-9303BD0C5C50}"/>
              </a:ext>
            </a:extLst>
          </p:cNvPr>
          <p:cNvGrpSpPr/>
          <p:nvPr/>
        </p:nvGrpSpPr>
        <p:grpSpPr>
          <a:xfrm>
            <a:off x="5167151" y="4358606"/>
            <a:ext cx="1076632" cy="369332"/>
            <a:chOff x="2157212" y="5356391"/>
            <a:chExt cx="1076632" cy="369332"/>
          </a:xfrm>
        </p:grpSpPr>
        <p:sp>
          <p:nvSpPr>
            <p:cNvPr id="60" name="TextBox 59">
              <a:extLst>
                <a:ext uri="{FF2B5EF4-FFF2-40B4-BE49-F238E27FC236}">
                  <a16:creationId xmlns:a16="http://schemas.microsoft.com/office/drawing/2014/main" id="{EEA348A9-BE57-B149-9981-CA0CB35CAB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D64795D-9FDD-8332-80F1-519AF40FC38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EAAA1A4-6066-0EF8-D9D2-94C6860D4A3C}"/>
              </a:ext>
            </a:extLst>
          </p:cNvPr>
          <p:cNvGrpSpPr/>
          <p:nvPr/>
        </p:nvGrpSpPr>
        <p:grpSpPr>
          <a:xfrm>
            <a:off x="7745697" y="5096425"/>
            <a:ext cx="1076632" cy="369332"/>
            <a:chOff x="2157212" y="5356391"/>
            <a:chExt cx="1076632" cy="369332"/>
          </a:xfrm>
        </p:grpSpPr>
        <p:sp>
          <p:nvSpPr>
            <p:cNvPr id="63" name="TextBox 62">
              <a:extLst>
                <a:ext uri="{FF2B5EF4-FFF2-40B4-BE49-F238E27FC236}">
                  <a16:creationId xmlns:a16="http://schemas.microsoft.com/office/drawing/2014/main" id="{FE452CDD-6415-94BB-E9A1-CC9B3C8E54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DE8EBCC-8621-0754-EBD5-26E16B8990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F661251-BB30-2345-A020-F2ACF59251E3}"/>
              </a:ext>
            </a:extLst>
          </p:cNvPr>
          <p:cNvGrpSpPr/>
          <p:nvPr/>
        </p:nvGrpSpPr>
        <p:grpSpPr>
          <a:xfrm>
            <a:off x="4410141" y="5647656"/>
            <a:ext cx="1076632" cy="369332"/>
            <a:chOff x="2157212" y="5356391"/>
            <a:chExt cx="1076632" cy="369332"/>
          </a:xfrm>
        </p:grpSpPr>
        <p:sp>
          <p:nvSpPr>
            <p:cNvPr id="66" name="TextBox 65">
              <a:extLst>
                <a:ext uri="{FF2B5EF4-FFF2-40B4-BE49-F238E27FC236}">
                  <a16:creationId xmlns:a16="http://schemas.microsoft.com/office/drawing/2014/main" id="{0E717456-3A56-A2EF-1500-FEC0FA4D5C9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91FC2C19-92E9-E492-CA3E-84476EAEFE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008A94D-1BD6-EB96-11A0-BB9E8C8A6AFF}"/>
              </a:ext>
            </a:extLst>
          </p:cNvPr>
          <p:cNvGrpSpPr/>
          <p:nvPr/>
        </p:nvGrpSpPr>
        <p:grpSpPr>
          <a:xfrm>
            <a:off x="4655459" y="3983943"/>
            <a:ext cx="1076632" cy="369332"/>
            <a:chOff x="2157212" y="5356391"/>
            <a:chExt cx="1076632" cy="369332"/>
          </a:xfrm>
        </p:grpSpPr>
        <p:sp>
          <p:nvSpPr>
            <p:cNvPr id="69" name="TextBox 68">
              <a:extLst>
                <a:ext uri="{FF2B5EF4-FFF2-40B4-BE49-F238E27FC236}">
                  <a16:creationId xmlns:a16="http://schemas.microsoft.com/office/drawing/2014/main" id="{D23C0157-5DF7-1A3F-DB2A-188FC1DAFC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2C8B2BE-CA8B-0847-9B6F-D91470B11E8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7DF7BF1-CFAE-F766-3F73-99CE990B85A8}"/>
              </a:ext>
            </a:extLst>
          </p:cNvPr>
          <p:cNvGrpSpPr/>
          <p:nvPr/>
        </p:nvGrpSpPr>
        <p:grpSpPr>
          <a:xfrm>
            <a:off x="4125332" y="6025476"/>
            <a:ext cx="1076632" cy="369332"/>
            <a:chOff x="2157212" y="5356391"/>
            <a:chExt cx="1076632" cy="369332"/>
          </a:xfrm>
        </p:grpSpPr>
        <p:sp>
          <p:nvSpPr>
            <p:cNvPr id="72" name="TextBox 71">
              <a:extLst>
                <a:ext uri="{FF2B5EF4-FFF2-40B4-BE49-F238E27FC236}">
                  <a16:creationId xmlns:a16="http://schemas.microsoft.com/office/drawing/2014/main" id="{C43FEFE5-AE28-3976-624D-0092246797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B68DEC3-1E22-9846-9950-FE640A4A58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righ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righ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right)">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5" name="Picture 4">
            <a:extLst>
              <a:ext uri="{FF2B5EF4-FFF2-40B4-BE49-F238E27FC236}">
                <a16:creationId xmlns:a16="http://schemas.microsoft.com/office/drawing/2014/main" id="{83F3F5E8-ED35-32DB-DC6F-C140932267A3}"/>
              </a:ext>
            </a:extLst>
          </p:cNvPr>
          <p:cNvPicPr>
            <a:picLocks noChangeAspect="1"/>
          </p:cNvPicPr>
          <p:nvPr/>
        </p:nvPicPr>
        <p:blipFill>
          <a:blip r:embed="rId2"/>
          <a:stretch>
            <a:fillRect/>
          </a:stretch>
        </p:blipFill>
        <p:spPr>
          <a:xfrm>
            <a:off x="628650" y="2104054"/>
            <a:ext cx="5176584" cy="3055033"/>
          </a:xfrm>
          <a:prstGeom prst="rect">
            <a:avLst/>
          </a:prstGeom>
        </p:spPr>
      </p:pic>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520543-E9D6-5180-D6ED-CABF70F18C8C}"/>
              </a:ext>
            </a:extLst>
          </p:cNvPr>
          <p:cNvPicPr>
            <a:picLocks noChangeAspect="1"/>
          </p:cNvPicPr>
          <p:nvPr/>
        </p:nvPicPr>
        <p:blipFill>
          <a:blip r:embed="rId2"/>
          <a:stretch>
            <a:fillRect/>
          </a:stretch>
        </p:blipFill>
        <p:spPr>
          <a:xfrm>
            <a:off x="1499281" y="1557082"/>
            <a:ext cx="6556154" cy="493287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grpSp>
        <p:nvGrpSpPr>
          <p:cNvPr id="44" name="Group 43">
            <a:extLst>
              <a:ext uri="{FF2B5EF4-FFF2-40B4-BE49-F238E27FC236}">
                <a16:creationId xmlns:a16="http://schemas.microsoft.com/office/drawing/2014/main" id="{07CB000E-EC1B-4A7B-A47B-EAA91DFBC668}"/>
              </a:ext>
            </a:extLst>
          </p:cNvPr>
          <p:cNvGrpSpPr/>
          <p:nvPr/>
        </p:nvGrpSpPr>
        <p:grpSpPr>
          <a:xfrm>
            <a:off x="2442709" y="1564577"/>
            <a:ext cx="1076632" cy="369332"/>
            <a:chOff x="4968362" y="2079211"/>
            <a:chExt cx="1076632" cy="369332"/>
          </a:xfrm>
        </p:grpSpPr>
        <p:cxnSp>
          <p:nvCxnSpPr>
            <p:cNvPr id="45" name="Straight Arrow Connector 44">
              <a:extLst>
                <a:ext uri="{FF2B5EF4-FFF2-40B4-BE49-F238E27FC236}">
                  <a16:creationId xmlns:a16="http://schemas.microsoft.com/office/drawing/2014/main" id="{5597D4BE-312A-2D0C-A560-A6BA95D43C0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23B773-1C98-5F1D-FAC2-CD351CE9FA1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9F992DD9-399D-8A4F-2CCC-7C22088827F7}"/>
              </a:ext>
            </a:extLst>
          </p:cNvPr>
          <p:cNvGrpSpPr/>
          <p:nvPr/>
        </p:nvGrpSpPr>
        <p:grpSpPr>
          <a:xfrm>
            <a:off x="4288857" y="2852027"/>
            <a:ext cx="1076632" cy="369332"/>
            <a:chOff x="4704120" y="2356972"/>
            <a:chExt cx="1076632" cy="369332"/>
          </a:xfrm>
        </p:grpSpPr>
        <p:cxnSp>
          <p:nvCxnSpPr>
            <p:cNvPr id="48" name="Straight Arrow Connector 47">
              <a:extLst>
                <a:ext uri="{FF2B5EF4-FFF2-40B4-BE49-F238E27FC236}">
                  <a16:creationId xmlns:a16="http://schemas.microsoft.com/office/drawing/2014/main" id="{A6DEE4CD-F0D1-7C55-674B-9CE0FE5A2C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5A1C181-B9A8-51A9-4DC3-BA9BFBD2D05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51665A51-87AC-20A6-1074-A5F3BCE140E8}"/>
              </a:ext>
            </a:extLst>
          </p:cNvPr>
          <p:cNvGrpSpPr/>
          <p:nvPr/>
        </p:nvGrpSpPr>
        <p:grpSpPr>
          <a:xfrm>
            <a:off x="6730380" y="3079012"/>
            <a:ext cx="1068643" cy="369332"/>
            <a:chOff x="3647644" y="4910075"/>
            <a:chExt cx="1068643" cy="369332"/>
          </a:xfrm>
        </p:grpSpPr>
        <p:sp>
          <p:nvSpPr>
            <p:cNvPr id="51" name="TextBox 50">
              <a:extLst>
                <a:ext uri="{FF2B5EF4-FFF2-40B4-BE49-F238E27FC236}">
                  <a16:creationId xmlns:a16="http://schemas.microsoft.com/office/drawing/2014/main" id="{91104498-458D-7DCB-FD27-EBA0F590E0C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D74E8359-A8DD-9ADD-7413-41ADAD5C714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35EDFD1-511A-3D78-FBEE-389F9CBE687C}"/>
              </a:ext>
            </a:extLst>
          </p:cNvPr>
          <p:cNvGrpSpPr/>
          <p:nvPr/>
        </p:nvGrpSpPr>
        <p:grpSpPr>
          <a:xfrm>
            <a:off x="3574446" y="4154896"/>
            <a:ext cx="1064340" cy="369332"/>
            <a:chOff x="3647644" y="5421073"/>
            <a:chExt cx="1064340" cy="369332"/>
          </a:xfrm>
        </p:grpSpPr>
        <p:sp>
          <p:nvSpPr>
            <p:cNvPr id="54" name="TextBox 53">
              <a:extLst>
                <a:ext uri="{FF2B5EF4-FFF2-40B4-BE49-F238E27FC236}">
                  <a16:creationId xmlns:a16="http://schemas.microsoft.com/office/drawing/2014/main" id="{2EED038C-6CA6-872A-67D6-EE76870E085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6E61BD8-3901-F5FD-0C62-443D6FD0915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41ADAEE-D7A3-4339-86E0-93C49D80CFD8}"/>
              </a:ext>
            </a:extLst>
          </p:cNvPr>
          <p:cNvGrpSpPr/>
          <p:nvPr/>
        </p:nvGrpSpPr>
        <p:grpSpPr>
          <a:xfrm>
            <a:off x="4536764" y="4580115"/>
            <a:ext cx="1068643" cy="369332"/>
            <a:chOff x="3647644" y="5359159"/>
            <a:chExt cx="1068643" cy="369332"/>
          </a:xfrm>
        </p:grpSpPr>
        <p:sp>
          <p:nvSpPr>
            <p:cNvPr id="57" name="TextBox 56">
              <a:extLst>
                <a:ext uri="{FF2B5EF4-FFF2-40B4-BE49-F238E27FC236}">
                  <a16:creationId xmlns:a16="http://schemas.microsoft.com/office/drawing/2014/main" id="{21033C1C-F94D-76DE-3AF2-8998401F218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7AA6ACC-D164-A47D-DA4D-4E177B8E5E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FB679C-26D8-D662-F823-4E421A395303}"/>
              </a:ext>
            </a:extLst>
          </p:cNvPr>
          <p:cNvGrpSpPr/>
          <p:nvPr/>
        </p:nvGrpSpPr>
        <p:grpSpPr>
          <a:xfrm>
            <a:off x="7054827" y="5868910"/>
            <a:ext cx="1076632" cy="369332"/>
            <a:chOff x="2157212" y="5356391"/>
            <a:chExt cx="1076632" cy="369332"/>
          </a:xfrm>
        </p:grpSpPr>
        <p:sp>
          <p:nvSpPr>
            <p:cNvPr id="60" name="TextBox 59">
              <a:extLst>
                <a:ext uri="{FF2B5EF4-FFF2-40B4-BE49-F238E27FC236}">
                  <a16:creationId xmlns:a16="http://schemas.microsoft.com/office/drawing/2014/main" id="{DFF32DAC-7F6E-0402-D082-D36CAE3B802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16F532FB-2074-8C1C-299E-58CE062092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C9CAA98-C94A-BDB2-6732-B4165FF8BB15}"/>
              </a:ext>
            </a:extLst>
          </p:cNvPr>
          <p:cNvGrpSpPr/>
          <p:nvPr/>
        </p:nvGrpSpPr>
        <p:grpSpPr>
          <a:xfrm>
            <a:off x="7084139" y="5226276"/>
            <a:ext cx="1076632" cy="369332"/>
            <a:chOff x="2157212" y="5356391"/>
            <a:chExt cx="1076632" cy="369332"/>
          </a:xfrm>
        </p:grpSpPr>
        <p:sp>
          <p:nvSpPr>
            <p:cNvPr id="69" name="TextBox 68">
              <a:extLst>
                <a:ext uri="{FF2B5EF4-FFF2-40B4-BE49-F238E27FC236}">
                  <a16:creationId xmlns:a16="http://schemas.microsoft.com/office/drawing/2014/main" id="{A4E5167F-9609-C859-391E-9BE19DE04F2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367FE32B-B8DF-7118-81D0-654D9111FD5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4248196" y="1832649"/>
            <a:ext cx="4571429" cy="638095"/>
          </a:xfrm>
          <a:prstGeom prst="rect">
            <a:avLst/>
          </a:prstGeom>
          <a:ln>
            <a:solidFill>
              <a:schemeClr val="tx1"/>
            </a:solidFill>
          </a:ln>
        </p:spPr>
      </p:pic>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47</a:t>
            </a:fld>
            <a:endParaRPr lang="en-US" dirty="0"/>
          </a:p>
        </p:txBody>
      </p:sp>
      <p:pic>
        <p:nvPicPr>
          <p:cNvPr id="6" name="Picture 5">
            <a:extLst>
              <a:ext uri="{FF2B5EF4-FFF2-40B4-BE49-F238E27FC236}">
                <a16:creationId xmlns:a16="http://schemas.microsoft.com/office/drawing/2014/main" id="{B7F00B57-37B1-510B-5352-FE64057D7D22}"/>
              </a:ext>
            </a:extLst>
          </p:cNvPr>
          <p:cNvPicPr>
            <a:picLocks noChangeAspect="1"/>
          </p:cNvPicPr>
          <p:nvPr/>
        </p:nvPicPr>
        <p:blipFill>
          <a:blip r:embed="rId2"/>
          <a:stretch>
            <a:fillRect/>
          </a:stretch>
        </p:blipFill>
        <p:spPr>
          <a:xfrm>
            <a:off x="799522" y="2753838"/>
            <a:ext cx="6687128" cy="1105882"/>
          </a:xfrm>
          <a:prstGeom prst="rect">
            <a:avLst/>
          </a:prstGeom>
        </p:spPr>
      </p:pic>
      <p:grpSp>
        <p:nvGrpSpPr>
          <p:cNvPr id="34" name="Group 33">
            <a:extLst>
              <a:ext uri="{FF2B5EF4-FFF2-40B4-BE49-F238E27FC236}">
                <a16:creationId xmlns:a16="http://schemas.microsoft.com/office/drawing/2014/main" id="{B7DE9004-54E1-FEE5-AF15-EA0CAEA46864}"/>
              </a:ext>
            </a:extLst>
          </p:cNvPr>
          <p:cNvGrpSpPr/>
          <p:nvPr/>
        </p:nvGrpSpPr>
        <p:grpSpPr>
          <a:xfrm>
            <a:off x="3637715" y="2682814"/>
            <a:ext cx="1076632" cy="369332"/>
            <a:chOff x="4968362" y="2079211"/>
            <a:chExt cx="1076632" cy="369332"/>
          </a:xfrm>
        </p:grpSpPr>
        <p:cxnSp>
          <p:nvCxnSpPr>
            <p:cNvPr id="35" name="Straight Arrow Connector 34">
              <a:extLst>
                <a:ext uri="{FF2B5EF4-FFF2-40B4-BE49-F238E27FC236}">
                  <a16:creationId xmlns:a16="http://schemas.microsoft.com/office/drawing/2014/main" id="{F6C7A584-0920-DA76-FA08-6409517A6A1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171AB5-8374-4224-08EF-12B8BC1066B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C87BB5C6-0638-7835-2F51-F5E50AA86970}"/>
              </a:ext>
            </a:extLst>
          </p:cNvPr>
          <p:cNvGrpSpPr/>
          <p:nvPr/>
        </p:nvGrpSpPr>
        <p:grpSpPr>
          <a:xfrm>
            <a:off x="7446145" y="3119688"/>
            <a:ext cx="1076632" cy="369332"/>
            <a:chOff x="4704120" y="2356972"/>
            <a:chExt cx="1076632" cy="369332"/>
          </a:xfrm>
        </p:grpSpPr>
        <p:cxnSp>
          <p:nvCxnSpPr>
            <p:cNvPr id="38" name="Straight Arrow Connector 37">
              <a:extLst>
                <a:ext uri="{FF2B5EF4-FFF2-40B4-BE49-F238E27FC236}">
                  <a16:creationId xmlns:a16="http://schemas.microsoft.com/office/drawing/2014/main" id="{24465F60-C34D-FE47-0D51-779B3EE1122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DB8E07-6960-214F-DEA7-82CD71E237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1AE1E667-8668-BF95-85C5-C20E91886F38}"/>
              </a:ext>
            </a:extLst>
          </p:cNvPr>
          <p:cNvGrpSpPr/>
          <p:nvPr/>
        </p:nvGrpSpPr>
        <p:grpSpPr>
          <a:xfrm>
            <a:off x="3615670" y="3545042"/>
            <a:ext cx="1068643" cy="369332"/>
            <a:chOff x="3647644" y="4910075"/>
            <a:chExt cx="1068643" cy="369332"/>
          </a:xfrm>
        </p:grpSpPr>
        <p:sp>
          <p:nvSpPr>
            <p:cNvPr id="41" name="TextBox 40">
              <a:extLst>
                <a:ext uri="{FF2B5EF4-FFF2-40B4-BE49-F238E27FC236}">
                  <a16:creationId xmlns:a16="http://schemas.microsoft.com/office/drawing/2014/main" id="{C8F9E3A0-CAE9-6F34-7899-8E0A97DDD90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A7FE8A6A-F73F-C2E0-0085-D7DC7E8BCF0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6BA375-1CD8-9990-A98F-D6FDA33762A8}"/>
              </a:ext>
            </a:extLst>
          </p:cNvPr>
          <p:cNvPicPr>
            <a:picLocks noChangeAspect="1"/>
          </p:cNvPicPr>
          <p:nvPr/>
        </p:nvPicPr>
        <p:blipFill>
          <a:blip r:embed="rId2"/>
          <a:stretch>
            <a:fillRect/>
          </a:stretch>
        </p:blipFill>
        <p:spPr>
          <a:xfrm>
            <a:off x="3620013" y="1968910"/>
            <a:ext cx="4904762" cy="3019048"/>
          </a:xfrm>
          <a:prstGeom prst="rect">
            <a:avLst/>
          </a:prstGeom>
        </p:spPr>
      </p:pic>
      <p:pic>
        <p:nvPicPr>
          <p:cNvPr id="12" name="Picture 11">
            <a:extLst>
              <a:ext uri="{FF2B5EF4-FFF2-40B4-BE49-F238E27FC236}">
                <a16:creationId xmlns:a16="http://schemas.microsoft.com/office/drawing/2014/main" id="{B0FF03D9-38BB-22FB-A94E-F72A96BD296E}"/>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0" name="Rectangle 9">
            <a:extLst>
              <a:ext uri="{FF2B5EF4-FFF2-40B4-BE49-F238E27FC236}">
                <a16:creationId xmlns:a16="http://schemas.microsoft.com/office/drawing/2014/main" id="{C5123874-4F71-48EC-90C4-95BCF95F33A1}"/>
              </a:ext>
            </a:extLst>
          </p:cNvPr>
          <p:cNvSpPr/>
          <p:nvPr/>
        </p:nvSpPr>
        <p:spPr>
          <a:xfrm>
            <a:off x="4030256" y="2360951"/>
            <a:ext cx="2250623" cy="22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B2EBC32-9AC5-4236-93B8-ED15411AEFCB}"/>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B234594-5761-43E2-82C2-AB6D6138CB1F}"/>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nector: Elbow 8">
            <a:extLst>
              <a:ext uri="{FF2B5EF4-FFF2-40B4-BE49-F238E27FC236}">
                <a16:creationId xmlns:a16="http://schemas.microsoft.com/office/drawing/2014/main" id="{32F4D7BE-B4F2-451C-8FCE-2A79CFF52595}"/>
              </a:ext>
            </a:extLst>
          </p:cNvPr>
          <p:cNvCxnSpPr>
            <a:stCxn id="6" idx="2"/>
            <a:endCxn id="8"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639DF3-1610-4288-99FE-FA7C290C91B5}"/>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153A5C-6244-4DD7-BB09-4D72FF9A67AB}"/>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Elbow 15">
            <a:extLst>
              <a:ext uri="{FF2B5EF4-FFF2-40B4-BE49-F238E27FC236}">
                <a16:creationId xmlns:a16="http://schemas.microsoft.com/office/drawing/2014/main" id="{7A2AC40F-2358-40AE-9BF8-276ABD2F9EF7}"/>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308480B3-FF22-492A-94CC-F70B6CAB0CEF}"/>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pic>
        <p:nvPicPr>
          <p:cNvPr id="19" name="Picture 18">
            <a:extLst>
              <a:ext uri="{FF2B5EF4-FFF2-40B4-BE49-F238E27FC236}">
                <a16:creationId xmlns:a16="http://schemas.microsoft.com/office/drawing/2014/main" id="{ED8B7DE5-93AE-6574-9672-23E77BF8AEBA}"/>
              </a:ext>
            </a:extLst>
          </p:cNvPr>
          <p:cNvPicPr>
            <a:picLocks noChangeAspect="1"/>
          </p:cNvPicPr>
          <p:nvPr/>
        </p:nvPicPr>
        <p:blipFill>
          <a:blip r:embed="rId4"/>
          <a:stretch>
            <a:fillRect/>
          </a:stretch>
        </p:blipFill>
        <p:spPr>
          <a:xfrm>
            <a:off x="1339555" y="5879720"/>
            <a:ext cx="2657143" cy="238095"/>
          </a:xfrm>
          <a:prstGeom prst="rect">
            <a:avLst/>
          </a:prstGeom>
        </p:spPr>
      </p:pic>
    </p:spTree>
    <p:extLst>
      <p:ext uri="{BB962C8B-B14F-4D97-AF65-F5344CB8AC3E}">
        <p14:creationId xmlns:p14="http://schemas.microsoft.com/office/powerpoint/2010/main" val="3863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388300"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 </m:t>
                      </m:r>
                      <m:r>
                        <a:rPr lang="en-US" b="0" i="1" smtClean="0">
                          <a:latin typeface="Cambria Math" panose="02040503050406030204" pitchFamily="18" charset="0"/>
                        </a:rPr>
                        <m:t>𝑞</m:t>
                      </m:r>
                      <m:r>
                        <a:rPr lang="en-US" b="0" i="1" smtClean="0">
                          <a:latin typeface="Cambria Math" panose="02040503050406030204" pitchFamily="18" charset="0"/>
                        </a:rPr>
                        <m:t>=13,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388300" cy="276999"/>
              </a:xfrm>
              <a:prstGeom prst="rect">
                <a:avLst/>
              </a:prstGeom>
              <a:blipFill>
                <a:blip r:embed="rId2"/>
                <a:stretch>
                  <a:fillRect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xmlns="">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xmlns="">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xmlns="">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54</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xmlns="">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xmlns="">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xmlns="">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Tree>
    <p:extLst>
      <p:ext uri="{BB962C8B-B14F-4D97-AF65-F5344CB8AC3E}">
        <p14:creationId xmlns:p14="http://schemas.microsoft.com/office/powerpoint/2010/main" val="1423031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58</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r>
              <a:rPr lang="en-US" dirty="0"/>
              <a:t>What if we could combine symmetric and asymmetric schemes to get the best of both?</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11" name="Picture 10">
            <a:extLst>
              <a:ext uri="{FF2B5EF4-FFF2-40B4-BE49-F238E27FC236}">
                <a16:creationId xmlns:a16="http://schemas.microsoft.com/office/drawing/2014/main" id="{DA4A1362-4E75-C800-3F98-DE77F8759C60}"/>
              </a:ext>
            </a:extLst>
          </p:cNvPr>
          <p:cNvPicPr>
            <a:picLocks noChangeAspect="1"/>
          </p:cNvPicPr>
          <p:nvPr/>
        </p:nvPicPr>
        <p:blipFill>
          <a:blip r:embed="rId2"/>
          <a:stretch>
            <a:fillRect/>
          </a:stretch>
        </p:blipFill>
        <p:spPr>
          <a:xfrm>
            <a:off x="2405333" y="1552500"/>
            <a:ext cx="4333333" cy="5057143"/>
          </a:xfrm>
          <a:prstGeom prst="rect">
            <a:avLst/>
          </a:prstGeom>
        </p:spPr>
      </p:pic>
      <p:grpSp>
        <p:nvGrpSpPr>
          <p:cNvPr id="21" name="Group 20">
            <a:extLst>
              <a:ext uri="{FF2B5EF4-FFF2-40B4-BE49-F238E27FC236}">
                <a16:creationId xmlns:a16="http://schemas.microsoft.com/office/drawing/2014/main" id="{C9B93937-0F39-81E4-DB61-C68803E52621}"/>
              </a:ext>
            </a:extLst>
          </p:cNvPr>
          <p:cNvGrpSpPr/>
          <p:nvPr/>
        </p:nvGrpSpPr>
        <p:grpSpPr>
          <a:xfrm>
            <a:off x="4620006" y="1581493"/>
            <a:ext cx="1076632" cy="369332"/>
            <a:chOff x="4968362" y="2079211"/>
            <a:chExt cx="1076632" cy="369332"/>
          </a:xfrm>
        </p:grpSpPr>
        <p:cxnSp>
          <p:nvCxnSpPr>
            <p:cNvPr id="22" name="Straight Arrow Connector 21">
              <a:extLst>
                <a:ext uri="{FF2B5EF4-FFF2-40B4-BE49-F238E27FC236}">
                  <a16:creationId xmlns:a16="http://schemas.microsoft.com/office/drawing/2014/main" id="{6BC2AC29-D0E0-A753-83ED-ACFC245288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C11053-972C-EDEC-F43E-1910FF5B3D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807CCF8C-6207-9C65-EE9C-8754C849619C}"/>
              </a:ext>
            </a:extLst>
          </p:cNvPr>
          <p:cNvGrpSpPr/>
          <p:nvPr/>
        </p:nvGrpSpPr>
        <p:grpSpPr>
          <a:xfrm>
            <a:off x="3651719" y="1859965"/>
            <a:ext cx="1076632" cy="369332"/>
            <a:chOff x="4704120" y="2356972"/>
            <a:chExt cx="1076632" cy="369332"/>
          </a:xfrm>
        </p:grpSpPr>
        <p:cxnSp>
          <p:nvCxnSpPr>
            <p:cNvPr id="25" name="Straight Arrow Connector 24">
              <a:extLst>
                <a:ext uri="{FF2B5EF4-FFF2-40B4-BE49-F238E27FC236}">
                  <a16:creationId xmlns:a16="http://schemas.microsoft.com/office/drawing/2014/main" id="{F6C13177-D3CA-19B4-FE51-5AD3802B86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AB67DE-30EF-9497-5292-63115013B71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B29DE06-4F43-4047-1CD1-96800DA8B5FB}"/>
              </a:ext>
            </a:extLst>
          </p:cNvPr>
          <p:cNvGrpSpPr/>
          <p:nvPr/>
        </p:nvGrpSpPr>
        <p:grpSpPr>
          <a:xfrm>
            <a:off x="6654154" y="2123374"/>
            <a:ext cx="1068643" cy="369332"/>
            <a:chOff x="3647644" y="4910075"/>
            <a:chExt cx="1068643" cy="369332"/>
          </a:xfrm>
        </p:grpSpPr>
        <p:sp>
          <p:nvSpPr>
            <p:cNvPr id="28" name="TextBox 27">
              <a:extLst>
                <a:ext uri="{FF2B5EF4-FFF2-40B4-BE49-F238E27FC236}">
                  <a16:creationId xmlns:a16="http://schemas.microsoft.com/office/drawing/2014/main" id="{FD852440-5E61-05D2-930E-096A31CC159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7C144D1-25E4-B86C-3C1D-CD39F30E4B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2318F7-D240-81D6-1E5C-75C3C548419A}"/>
              </a:ext>
            </a:extLst>
          </p:cNvPr>
          <p:cNvGrpSpPr/>
          <p:nvPr/>
        </p:nvGrpSpPr>
        <p:grpSpPr>
          <a:xfrm>
            <a:off x="4395156" y="2400745"/>
            <a:ext cx="1064340" cy="369332"/>
            <a:chOff x="3647644" y="5421073"/>
            <a:chExt cx="1064340" cy="369332"/>
          </a:xfrm>
        </p:grpSpPr>
        <p:sp>
          <p:nvSpPr>
            <p:cNvPr id="31" name="TextBox 30">
              <a:extLst>
                <a:ext uri="{FF2B5EF4-FFF2-40B4-BE49-F238E27FC236}">
                  <a16:creationId xmlns:a16="http://schemas.microsoft.com/office/drawing/2014/main" id="{87C98A10-2A31-D50A-74C9-B3EF274672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1E9D4D6-BFC6-A4D5-193F-CAD154D612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6CB9E1-AD69-C581-4B5A-91FBF016BB8D}"/>
              </a:ext>
            </a:extLst>
          </p:cNvPr>
          <p:cNvGrpSpPr/>
          <p:nvPr/>
        </p:nvGrpSpPr>
        <p:grpSpPr>
          <a:xfrm>
            <a:off x="4661173" y="3432047"/>
            <a:ext cx="1068643" cy="369332"/>
            <a:chOff x="3647644" y="5359159"/>
            <a:chExt cx="1068643" cy="369332"/>
          </a:xfrm>
        </p:grpSpPr>
        <p:sp>
          <p:nvSpPr>
            <p:cNvPr id="34" name="TextBox 33">
              <a:extLst>
                <a:ext uri="{FF2B5EF4-FFF2-40B4-BE49-F238E27FC236}">
                  <a16:creationId xmlns:a16="http://schemas.microsoft.com/office/drawing/2014/main" id="{0AE78F23-FEC0-3C2F-50B8-C1E5B2BB1D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9F8CDC3-4003-B9DF-A05B-34E308F8CC6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D4CCAA-680F-8E5C-8AA9-1E270C6AAE0F}"/>
              </a:ext>
            </a:extLst>
          </p:cNvPr>
          <p:cNvGrpSpPr/>
          <p:nvPr/>
        </p:nvGrpSpPr>
        <p:grpSpPr>
          <a:xfrm>
            <a:off x="4648276" y="5245588"/>
            <a:ext cx="1076632" cy="369332"/>
            <a:chOff x="2157212" y="5356391"/>
            <a:chExt cx="1076632" cy="369332"/>
          </a:xfrm>
        </p:grpSpPr>
        <p:sp>
          <p:nvSpPr>
            <p:cNvPr id="37" name="TextBox 36">
              <a:extLst>
                <a:ext uri="{FF2B5EF4-FFF2-40B4-BE49-F238E27FC236}">
                  <a16:creationId xmlns:a16="http://schemas.microsoft.com/office/drawing/2014/main" id="{38AE447D-F2A1-9373-4932-DA3B5F82E58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46B9467-6B67-A679-45BF-591573021D6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55AD80-159E-A1B1-21A4-50FDD998E1F3}"/>
              </a:ext>
            </a:extLst>
          </p:cNvPr>
          <p:cNvGrpSpPr/>
          <p:nvPr/>
        </p:nvGrpSpPr>
        <p:grpSpPr>
          <a:xfrm>
            <a:off x="4139940" y="5773190"/>
            <a:ext cx="1076632" cy="369332"/>
            <a:chOff x="2157212" y="5356391"/>
            <a:chExt cx="1076632" cy="369332"/>
          </a:xfrm>
        </p:grpSpPr>
        <p:sp>
          <p:nvSpPr>
            <p:cNvPr id="40" name="TextBox 39">
              <a:extLst>
                <a:ext uri="{FF2B5EF4-FFF2-40B4-BE49-F238E27FC236}">
                  <a16:creationId xmlns:a16="http://schemas.microsoft.com/office/drawing/2014/main" id="{CA1B0815-8785-B44A-FEB7-CCB746BD3A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35A22-1B3C-4602-56C6-9E13A855F4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2BA895D-2AA1-18C9-BE0A-ADE739A70043}"/>
              </a:ext>
            </a:extLst>
          </p:cNvPr>
          <p:cNvGrpSpPr/>
          <p:nvPr/>
        </p:nvGrpSpPr>
        <p:grpSpPr>
          <a:xfrm>
            <a:off x="4478578" y="6025312"/>
            <a:ext cx="1076632" cy="369332"/>
            <a:chOff x="2157212" y="5356391"/>
            <a:chExt cx="1076632" cy="369332"/>
          </a:xfrm>
        </p:grpSpPr>
        <p:sp>
          <p:nvSpPr>
            <p:cNvPr id="43" name="TextBox 42">
              <a:extLst>
                <a:ext uri="{FF2B5EF4-FFF2-40B4-BE49-F238E27FC236}">
                  <a16:creationId xmlns:a16="http://schemas.microsoft.com/office/drawing/2014/main" id="{8097F424-B49F-33E9-1A06-68952560B5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91A7865-346D-C7ED-6CA9-349C8ACFC6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AC4D2F8-1CB4-68AB-A781-D82D41641EDD}"/>
              </a:ext>
            </a:extLst>
          </p:cNvPr>
          <p:cNvGrpSpPr/>
          <p:nvPr/>
        </p:nvGrpSpPr>
        <p:grpSpPr>
          <a:xfrm>
            <a:off x="6495052" y="3939956"/>
            <a:ext cx="1076632" cy="369332"/>
            <a:chOff x="2157212" y="5356391"/>
            <a:chExt cx="1076632" cy="369332"/>
          </a:xfrm>
        </p:grpSpPr>
        <p:sp>
          <p:nvSpPr>
            <p:cNvPr id="46" name="TextBox 45">
              <a:extLst>
                <a:ext uri="{FF2B5EF4-FFF2-40B4-BE49-F238E27FC236}">
                  <a16:creationId xmlns:a16="http://schemas.microsoft.com/office/drawing/2014/main" id="{6CA316AA-0090-FC56-7F0C-4B8BDD2BD7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EB899AEC-043B-E313-0253-B631453AD4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5EA4F5-07EA-DF7B-2BBC-DC8E8AFEB6DE}"/>
              </a:ext>
            </a:extLst>
          </p:cNvPr>
          <p:cNvSpPr/>
          <p:nvPr/>
        </p:nvSpPr>
        <p:spPr>
          <a:xfrm>
            <a:off x="3897443" y="3965500"/>
            <a:ext cx="891914" cy="30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9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63</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quantum algorithm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155"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Email your TA the decrypted contents of ciphertext2.txt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260747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representing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as text, unless you feel like using matplotlib to graphically draw the board</a:t>
            </a:r>
          </a:p>
          <a:p>
            <a:r>
              <a:rPr lang="en-US" sz="2400" dirty="0"/>
              <a:t>Display three boards encoded as 2271, 1638, and 12065 respectively</a:t>
            </a:r>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68</a:t>
            </a:fld>
            <a:endParaRPr lang="en-US"/>
          </a:p>
        </p:txBody>
      </p:sp>
    </p:spTree>
    <p:extLst>
      <p:ext uri="{BB962C8B-B14F-4D97-AF65-F5344CB8AC3E}">
        <p14:creationId xmlns:p14="http://schemas.microsoft.com/office/powerpoint/2010/main" val="33693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69</a:t>
            </a:fld>
            <a:endParaRPr lang="en-US"/>
          </a:p>
        </p:txBody>
      </p:sp>
      <p:pic>
        <p:nvPicPr>
          <p:cNvPr id="8" name="Picture 7">
            <a:extLst>
              <a:ext uri="{FF2B5EF4-FFF2-40B4-BE49-F238E27FC236}">
                <a16:creationId xmlns:a16="http://schemas.microsoft.com/office/drawing/2014/main" id="{A14107C7-C507-A646-5EEC-5C3D84E1CC19}"/>
              </a:ext>
            </a:extLst>
          </p:cNvPr>
          <p:cNvPicPr>
            <a:picLocks noChangeAspect="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xmlns="">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Hints</a:t>
            </a:r>
          </a:p>
        </p:txBody>
      </p:sp>
    </p:spTree>
    <p:extLst>
      <p:ext uri="{BB962C8B-B14F-4D97-AF65-F5344CB8AC3E}">
        <p14:creationId xmlns:p14="http://schemas.microsoft.com/office/powerpoint/2010/main" val="89599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78814C6E-A062-7275-3EC0-2727999E2DD5}"/>
              </a:ext>
            </a:extLst>
          </p:cNvPr>
          <p:cNvPicPr>
            <a:picLocks noChangeAspect="1"/>
          </p:cNvPicPr>
          <p:nvPr/>
        </p:nvPicPr>
        <p:blipFill>
          <a:blip r:embed="rId2"/>
          <a:stretch>
            <a:fillRect/>
          </a:stretch>
        </p:blipFill>
        <p:spPr>
          <a:xfrm>
            <a:off x="407554" y="2186267"/>
            <a:ext cx="3123118" cy="1943523"/>
          </a:xfrm>
          <a:prstGeom prst="rect">
            <a:avLst/>
          </a:prstGeom>
        </p:spPr>
      </p:pic>
      <p:pic>
        <p:nvPicPr>
          <p:cNvPr id="48" name="Picture 47">
            <a:extLst>
              <a:ext uri="{FF2B5EF4-FFF2-40B4-BE49-F238E27FC236}">
                <a16:creationId xmlns:a16="http://schemas.microsoft.com/office/drawing/2014/main" id="{B232A81D-4D77-8003-E2D5-6C6C3F31398C}"/>
              </a:ext>
            </a:extLst>
          </p:cNvPr>
          <p:cNvPicPr>
            <a:picLocks noChangeAspect="1"/>
          </p:cNvPicPr>
          <p:nvPr/>
        </p:nvPicPr>
        <p:blipFill>
          <a:blip r:embed="rId3"/>
          <a:stretch>
            <a:fillRect/>
          </a:stretch>
        </p:blipFill>
        <p:spPr>
          <a:xfrm>
            <a:off x="3831684" y="2186267"/>
            <a:ext cx="4904762" cy="3019048"/>
          </a:xfrm>
          <a:prstGeom prst="rect">
            <a:avLst/>
          </a:prstGeom>
        </p:spPr>
      </p:pic>
      <p:grpSp>
        <p:nvGrpSpPr>
          <p:cNvPr id="49" name="Group 48">
            <a:extLst>
              <a:ext uri="{FF2B5EF4-FFF2-40B4-BE49-F238E27FC236}">
                <a16:creationId xmlns:a16="http://schemas.microsoft.com/office/drawing/2014/main" id="{241075C7-B235-9696-2BFB-5706306A2B8C}"/>
              </a:ext>
            </a:extLst>
          </p:cNvPr>
          <p:cNvGrpSpPr/>
          <p:nvPr/>
        </p:nvGrpSpPr>
        <p:grpSpPr>
          <a:xfrm>
            <a:off x="7219482" y="4587892"/>
            <a:ext cx="1076632" cy="369332"/>
            <a:chOff x="4968362" y="2079211"/>
            <a:chExt cx="1076632" cy="369332"/>
          </a:xfrm>
        </p:grpSpPr>
        <p:cxnSp>
          <p:nvCxnSpPr>
            <p:cNvPr id="50" name="Straight Arrow Connector 49">
              <a:extLst>
                <a:ext uri="{FF2B5EF4-FFF2-40B4-BE49-F238E27FC236}">
                  <a16:creationId xmlns:a16="http://schemas.microsoft.com/office/drawing/2014/main" id="{C2B50B4F-C538-308E-30C8-653ED72264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E8A3A4-2D3A-ACB2-7061-2149D3DA14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2" name="Group 51">
            <a:extLst>
              <a:ext uri="{FF2B5EF4-FFF2-40B4-BE49-F238E27FC236}">
                <a16:creationId xmlns:a16="http://schemas.microsoft.com/office/drawing/2014/main" id="{2E9A05C5-7969-521B-0B73-845DA47C2412}"/>
              </a:ext>
            </a:extLst>
          </p:cNvPr>
          <p:cNvGrpSpPr/>
          <p:nvPr/>
        </p:nvGrpSpPr>
        <p:grpSpPr>
          <a:xfrm>
            <a:off x="2081673" y="3805468"/>
            <a:ext cx="1076632" cy="369332"/>
            <a:chOff x="4704120" y="2356972"/>
            <a:chExt cx="1076632" cy="369332"/>
          </a:xfrm>
        </p:grpSpPr>
        <p:cxnSp>
          <p:nvCxnSpPr>
            <p:cNvPr id="53" name="Straight Arrow Connector 52">
              <a:extLst>
                <a:ext uri="{FF2B5EF4-FFF2-40B4-BE49-F238E27FC236}">
                  <a16:creationId xmlns:a16="http://schemas.microsoft.com/office/drawing/2014/main" id="{420C8FB1-8439-5397-978D-FE7424D1AD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1B59BE4-2997-23F2-F7BA-D8D155CB21D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B857C5A1-0372-97AD-D731-9285925989D8}"/>
              </a:ext>
            </a:extLst>
          </p:cNvPr>
          <p:cNvGrpSpPr/>
          <p:nvPr/>
        </p:nvGrpSpPr>
        <p:grpSpPr>
          <a:xfrm>
            <a:off x="2081673" y="3511125"/>
            <a:ext cx="1076632" cy="369332"/>
            <a:chOff x="4968362" y="2079211"/>
            <a:chExt cx="1076632" cy="369332"/>
          </a:xfrm>
        </p:grpSpPr>
        <p:cxnSp>
          <p:nvCxnSpPr>
            <p:cNvPr id="57" name="Straight Arrow Connector 56">
              <a:extLst>
                <a:ext uri="{FF2B5EF4-FFF2-40B4-BE49-F238E27FC236}">
                  <a16:creationId xmlns:a16="http://schemas.microsoft.com/office/drawing/2014/main" id="{2EF48413-3266-22D8-CBBE-B0659C8C98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227434D-BB32-2F57-75BB-DF0E773BFF3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59" name="Rectangle 58">
            <a:extLst>
              <a:ext uri="{FF2B5EF4-FFF2-40B4-BE49-F238E27FC236}">
                <a16:creationId xmlns:a16="http://schemas.microsoft.com/office/drawing/2014/main" id="{657D2F17-E117-3D13-6F0E-7EB51DB75E1C}"/>
              </a:ext>
            </a:extLst>
          </p:cNvPr>
          <p:cNvSpPr/>
          <p:nvPr/>
        </p:nvSpPr>
        <p:spPr>
          <a:xfrm>
            <a:off x="4946919" y="4653874"/>
            <a:ext cx="215635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D54E643-80B8-64D5-BC13-11A0106E99A8}"/>
              </a:ext>
            </a:extLst>
          </p:cNvPr>
          <p:cNvGrpSpPr/>
          <p:nvPr/>
        </p:nvGrpSpPr>
        <p:grpSpPr>
          <a:xfrm>
            <a:off x="5978428" y="4861261"/>
            <a:ext cx="1076632" cy="369332"/>
            <a:chOff x="4704120" y="2356972"/>
            <a:chExt cx="1076632" cy="369332"/>
          </a:xfrm>
        </p:grpSpPr>
        <p:cxnSp>
          <p:nvCxnSpPr>
            <p:cNvPr id="61" name="Straight Arrow Connector 60">
              <a:extLst>
                <a:ext uri="{FF2B5EF4-FFF2-40B4-BE49-F238E27FC236}">
                  <a16:creationId xmlns:a16="http://schemas.microsoft.com/office/drawing/2014/main" id="{05B67E5D-6F61-46DB-D5A9-045030C71D8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E1D56D-BC3F-E1DB-F4A7-5105C8C0973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3" name="Rectangle 62">
            <a:extLst>
              <a:ext uri="{FF2B5EF4-FFF2-40B4-BE49-F238E27FC236}">
                <a16:creationId xmlns:a16="http://schemas.microsoft.com/office/drawing/2014/main" id="{EF2FF034-7E65-D98C-A5E9-3934B01530AC}"/>
              </a:ext>
            </a:extLst>
          </p:cNvPr>
          <p:cNvSpPr/>
          <p:nvPr/>
        </p:nvSpPr>
        <p:spPr>
          <a:xfrm>
            <a:off x="4946919" y="4931331"/>
            <a:ext cx="7793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5A4E50B-8654-5820-73DD-8CA6398CDB5B}"/>
              </a:ext>
            </a:extLst>
          </p:cNvPr>
          <p:cNvSpPr txBox="1"/>
          <p:nvPr/>
        </p:nvSpPr>
        <p:spPr>
          <a:xfrm>
            <a:off x="423473" y="5550633"/>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8" name="Speech Bubble: Rectangle with Corners Rounded 7">
            <a:extLst>
              <a:ext uri="{FF2B5EF4-FFF2-40B4-BE49-F238E27FC236}">
                <a16:creationId xmlns:a16="http://schemas.microsoft.com/office/drawing/2014/main" id="{9D52EB41-F446-C809-3C07-7850C7DE8F6C}"/>
              </a:ext>
            </a:extLst>
          </p:cNvPr>
          <p:cNvSpPr/>
          <p:nvPr/>
        </p:nvSpPr>
        <p:spPr>
          <a:xfrm>
            <a:off x="748989" y="4424132"/>
            <a:ext cx="2440247" cy="646331"/>
          </a:xfrm>
          <a:prstGeom prst="wedgeRoundRectCallout">
            <a:avLst>
              <a:gd name="adj1" fmla="val 95575"/>
              <a:gd name="adj2" fmla="val 439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14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childTnLst>
                          </p:cTn>
                        </p:par>
                        <p:par>
                          <p:cTn id="36" fill="hold">
                            <p:stCondLst>
                              <p:cond delay="1000"/>
                            </p:stCondLst>
                            <p:childTnLst>
                              <p:par>
                                <p:cTn id="37" presetID="16" presetClass="entr" presetSubtype="21"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Tree>
    <p:extLst>
      <p:ext uri="{BB962C8B-B14F-4D97-AF65-F5344CB8AC3E}">
        <p14:creationId xmlns:p14="http://schemas.microsoft.com/office/powerpoint/2010/main" val="24507171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5600</TotalTime>
  <Words>2829</Words>
  <Application>Microsoft Office PowerPoint</Application>
  <PresentationFormat>On-screen Show (4:3)</PresentationFormat>
  <Paragraphs>416</Paragraphs>
  <Slides>69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Cambria Math</vt:lpstr>
      <vt:lpstr>Consolas</vt:lpstr>
      <vt:lpstr>Office Theme</vt:lpstr>
      <vt:lpstr>PowerPoint Presentation</vt:lpstr>
      <vt:lpstr>Session 07 – Goals</vt:lpstr>
      <vt:lpstr>Python Strings</vt:lpstr>
      <vt:lpstr>Python Built-In Data Types</vt:lpstr>
      <vt:lpstr>Open reverse_string.py</vt:lpstr>
      <vt:lpstr>Open reverse_string.py</vt:lpstr>
      <vt:lpstr>Run reverse_string.py</vt:lpstr>
      <vt:lpstr>ASCII (“as-key”)</vt:lpstr>
      <vt:lpstr>Unicode</vt:lpstr>
      <vt:lpstr>Learn about UTF-8</vt:lpstr>
      <vt:lpstr>ASCII range for common English characters</vt:lpstr>
      <vt:lpstr>Creating a Frequency Histogram</vt:lpstr>
      <vt:lpstr>Letter Frequencies in the English Language</vt:lpstr>
      <vt:lpstr>ASCII Text Files – A “stream”</vt:lpstr>
      <vt:lpstr>Open freq_histogram.py</vt:lpstr>
      <vt:lpstr>View freq_histogram.py</vt:lpstr>
      <vt:lpstr>View freq_histogram.py</vt:lpstr>
      <vt:lpstr>Run freq_histogram.py</vt:lpstr>
      <vt:lpstr>Run freq_histogram.py</vt:lpstr>
      <vt:lpstr>The Caesar Shift Cipher</vt:lpstr>
      <vt:lpstr>The Caesar Shift Cipher</vt:lpstr>
      <vt:lpstr>The Caesar Shift Cipher</vt:lpstr>
      <vt:lpstr>The Caesar Shift Cipher</vt:lpstr>
      <vt:lpstr>ciphertext1.txt</vt:lpstr>
      <vt:lpstr>Run freq_histogram.py</vt:lpstr>
      <vt:lpstr>Run freq_histogram.py</vt:lpstr>
      <vt:lpstr>Caesar Decrypt</vt:lpstr>
      <vt:lpstr>Open caesar_decrypt.py</vt:lpstr>
      <vt:lpstr>PowerPoint Presentation</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866</cp:revision>
  <cp:lastPrinted>2015-06-01T00:45:11Z</cp:lastPrinted>
  <dcterms:created xsi:type="dcterms:W3CDTF">2014-09-21T17:58:26Z</dcterms:created>
  <dcterms:modified xsi:type="dcterms:W3CDTF">2022-09-30T19:52:46Z</dcterms:modified>
</cp:coreProperties>
</file>